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536" r:id="rId1"/>
  </p:sldMasterIdLst>
  <p:notesMasterIdLst>
    <p:notesMasterId r:id="rId15"/>
  </p:notesMasterIdLst>
  <p:sldIdLst>
    <p:sldId id="1697" r:id="rId2"/>
    <p:sldId id="1612" r:id="rId3"/>
    <p:sldId id="1683" r:id="rId4"/>
    <p:sldId id="1684" r:id="rId5"/>
    <p:sldId id="1685" r:id="rId6"/>
    <p:sldId id="1687" r:id="rId7"/>
    <p:sldId id="1783" r:id="rId8"/>
    <p:sldId id="1691" r:id="rId9"/>
    <p:sldId id="1692" r:id="rId10"/>
    <p:sldId id="1693" r:id="rId11"/>
    <p:sldId id="1694" r:id="rId12"/>
    <p:sldId id="1695" r:id="rId13"/>
    <p:sldId id="1696" r:id="rId14"/>
  </p:sldIdLst>
  <p:sldSz cx="9144000" cy="5143500" type="screen16x9"/>
  <p:notesSz cx="9144000" cy="6858000"/>
  <p:defaultTextStyle>
    <a:defPPr>
      <a:defRPr lang="en-US"/>
    </a:defPPr>
    <a:lvl1pPr marL="0" algn="l" defTabSz="914355" rtl="0" eaLnBrk="1" latinLnBrk="0" hangingPunct="1">
      <a:defRPr sz="1800" kern="1200">
        <a:solidFill>
          <a:schemeClr val="tx1"/>
        </a:solidFill>
        <a:latin typeface="+mn-lt"/>
        <a:ea typeface="+mn-ea"/>
        <a:cs typeface="+mn-cs"/>
      </a:defRPr>
    </a:lvl1pPr>
    <a:lvl2pPr marL="457178" algn="l" defTabSz="914355" rtl="0" eaLnBrk="1" latinLnBrk="0" hangingPunct="1">
      <a:defRPr sz="1800" kern="1200">
        <a:solidFill>
          <a:schemeClr val="tx1"/>
        </a:solidFill>
        <a:latin typeface="+mn-lt"/>
        <a:ea typeface="+mn-ea"/>
        <a:cs typeface="+mn-cs"/>
      </a:defRPr>
    </a:lvl2pPr>
    <a:lvl3pPr marL="914355" algn="l" defTabSz="914355" rtl="0" eaLnBrk="1" latinLnBrk="0" hangingPunct="1">
      <a:defRPr sz="1800" kern="1200">
        <a:solidFill>
          <a:schemeClr val="tx1"/>
        </a:solidFill>
        <a:latin typeface="+mn-lt"/>
        <a:ea typeface="+mn-ea"/>
        <a:cs typeface="+mn-cs"/>
      </a:defRPr>
    </a:lvl3pPr>
    <a:lvl4pPr marL="1371532" algn="l" defTabSz="914355" rtl="0" eaLnBrk="1" latinLnBrk="0" hangingPunct="1">
      <a:defRPr sz="1800" kern="1200">
        <a:solidFill>
          <a:schemeClr val="tx1"/>
        </a:solidFill>
        <a:latin typeface="+mn-lt"/>
        <a:ea typeface="+mn-ea"/>
        <a:cs typeface="+mn-cs"/>
      </a:defRPr>
    </a:lvl4pPr>
    <a:lvl5pPr marL="1828709" algn="l" defTabSz="914355" rtl="0" eaLnBrk="1" latinLnBrk="0" hangingPunct="1">
      <a:defRPr sz="1800" kern="1200">
        <a:solidFill>
          <a:schemeClr val="tx1"/>
        </a:solidFill>
        <a:latin typeface="+mn-lt"/>
        <a:ea typeface="+mn-ea"/>
        <a:cs typeface="+mn-cs"/>
      </a:defRPr>
    </a:lvl5pPr>
    <a:lvl6pPr marL="2285886" algn="l" defTabSz="914355" rtl="0" eaLnBrk="1" latinLnBrk="0" hangingPunct="1">
      <a:defRPr sz="1800" kern="1200">
        <a:solidFill>
          <a:schemeClr val="tx1"/>
        </a:solidFill>
        <a:latin typeface="+mn-lt"/>
        <a:ea typeface="+mn-ea"/>
        <a:cs typeface="+mn-cs"/>
      </a:defRPr>
    </a:lvl6pPr>
    <a:lvl7pPr marL="2743064" algn="l" defTabSz="914355" rtl="0" eaLnBrk="1" latinLnBrk="0" hangingPunct="1">
      <a:defRPr sz="1800" kern="1200">
        <a:solidFill>
          <a:schemeClr val="tx1"/>
        </a:solidFill>
        <a:latin typeface="+mn-lt"/>
        <a:ea typeface="+mn-ea"/>
        <a:cs typeface="+mn-cs"/>
      </a:defRPr>
    </a:lvl7pPr>
    <a:lvl8pPr marL="3200240" algn="l" defTabSz="914355" rtl="0" eaLnBrk="1" latinLnBrk="0" hangingPunct="1">
      <a:defRPr sz="1800" kern="1200">
        <a:solidFill>
          <a:schemeClr val="tx1"/>
        </a:solidFill>
        <a:latin typeface="+mn-lt"/>
        <a:ea typeface="+mn-ea"/>
        <a:cs typeface="+mn-cs"/>
      </a:defRPr>
    </a:lvl8pPr>
    <a:lvl9pPr marL="3657418" algn="l" defTabSz="914355"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4020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758" y="5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6428C6DC-C5AA-42F0-8536-286902DBC150}" type="datetimeFigureOut">
              <a:rPr lang="en-US" smtClean="0"/>
              <a:t>3/21/2017</a:t>
            </a:fld>
            <a:endParaRPr lang="en-US" dirty="0"/>
          </a:p>
        </p:txBody>
      </p:sp>
      <p:sp>
        <p:nvSpPr>
          <p:cNvPr id="4" name="Slide Image Placeholder 3"/>
          <p:cNvSpPr>
            <a:spLocks noGrp="1" noRot="1" noChangeAspect="1"/>
          </p:cNvSpPr>
          <p:nvPr>
            <p:ph type="sldImg" idx="2"/>
          </p:nvPr>
        </p:nvSpPr>
        <p:spPr>
          <a:xfrm>
            <a:off x="2286000" y="514350"/>
            <a:ext cx="4572000" cy="25717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1D36EDC6-4985-4917-BE54-BDEE22906227}" type="slidenum">
              <a:rPr lang="en-US" smtClean="0"/>
              <a:t>‹#›</a:t>
            </a:fld>
            <a:endParaRPr lang="en-US" dirty="0"/>
          </a:p>
        </p:txBody>
      </p:sp>
    </p:spTree>
    <p:extLst>
      <p:ext uri="{BB962C8B-B14F-4D97-AF65-F5344CB8AC3E}">
        <p14:creationId xmlns:p14="http://schemas.microsoft.com/office/powerpoint/2010/main" val="3183648868"/>
      </p:ext>
    </p:extLst>
  </p:cSld>
  <p:clrMap bg1="lt1" tx1="dk1" bg2="lt2" tx2="dk2" accent1="accent1" accent2="accent2" accent3="accent3" accent4="accent4" accent5="accent5" accent6="accent6" hlink="hlink" folHlink="folHlink"/>
  <p:notesStyle>
    <a:lvl1pPr marL="0" algn="l" defTabSz="914355" rtl="0" eaLnBrk="1" latinLnBrk="0" hangingPunct="1">
      <a:defRPr sz="1200" kern="1200">
        <a:solidFill>
          <a:schemeClr val="tx1"/>
        </a:solidFill>
        <a:latin typeface="+mn-lt"/>
        <a:ea typeface="+mn-ea"/>
        <a:cs typeface="+mn-cs"/>
      </a:defRPr>
    </a:lvl1pPr>
    <a:lvl2pPr marL="457178" algn="l" defTabSz="914355" rtl="0" eaLnBrk="1" latinLnBrk="0" hangingPunct="1">
      <a:defRPr sz="1200" kern="1200">
        <a:solidFill>
          <a:schemeClr val="tx1"/>
        </a:solidFill>
        <a:latin typeface="+mn-lt"/>
        <a:ea typeface="+mn-ea"/>
        <a:cs typeface="+mn-cs"/>
      </a:defRPr>
    </a:lvl2pPr>
    <a:lvl3pPr marL="914355" algn="l" defTabSz="914355" rtl="0" eaLnBrk="1" latinLnBrk="0" hangingPunct="1">
      <a:defRPr sz="1200" kern="1200">
        <a:solidFill>
          <a:schemeClr val="tx1"/>
        </a:solidFill>
        <a:latin typeface="+mn-lt"/>
        <a:ea typeface="+mn-ea"/>
        <a:cs typeface="+mn-cs"/>
      </a:defRPr>
    </a:lvl3pPr>
    <a:lvl4pPr marL="1371532" algn="l" defTabSz="914355" rtl="0" eaLnBrk="1" latinLnBrk="0" hangingPunct="1">
      <a:defRPr sz="1200" kern="1200">
        <a:solidFill>
          <a:schemeClr val="tx1"/>
        </a:solidFill>
        <a:latin typeface="+mn-lt"/>
        <a:ea typeface="+mn-ea"/>
        <a:cs typeface="+mn-cs"/>
      </a:defRPr>
    </a:lvl4pPr>
    <a:lvl5pPr marL="1828709" algn="l" defTabSz="914355" rtl="0" eaLnBrk="1" latinLnBrk="0" hangingPunct="1">
      <a:defRPr sz="1200" kern="1200">
        <a:solidFill>
          <a:schemeClr val="tx1"/>
        </a:solidFill>
        <a:latin typeface="+mn-lt"/>
        <a:ea typeface="+mn-ea"/>
        <a:cs typeface="+mn-cs"/>
      </a:defRPr>
    </a:lvl5pPr>
    <a:lvl6pPr marL="2285886" algn="l" defTabSz="914355" rtl="0" eaLnBrk="1" latinLnBrk="0" hangingPunct="1">
      <a:defRPr sz="1200" kern="1200">
        <a:solidFill>
          <a:schemeClr val="tx1"/>
        </a:solidFill>
        <a:latin typeface="+mn-lt"/>
        <a:ea typeface="+mn-ea"/>
        <a:cs typeface="+mn-cs"/>
      </a:defRPr>
    </a:lvl6pPr>
    <a:lvl7pPr marL="2743064" algn="l" defTabSz="914355" rtl="0" eaLnBrk="1" latinLnBrk="0" hangingPunct="1">
      <a:defRPr sz="1200" kern="1200">
        <a:solidFill>
          <a:schemeClr val="tx1"/>
        </a:solidFill>
        <a:latin typeface="+mn-lt"/>
        <a:ea typeface="+mn-ea"/>
        <a:cs typeface="+mn-cs"/>
      </a:defRPr>
    </a:lvl7pPr>
    <a:lvl8pPr marL="3200240" algn="l" defTabSz="914355" rtl="0" eaLnBrk="1" latinLnBrk="0" hangingPunct="1">
      <a:defRPr sz="1200" kern="1200">
        <a:solidFill>
          <a:schemeClr val="tx1"/>
        </a:solidFill>
        <a:latin typeface="+mn-lt"/>
        <a:ea typeface="+mn-ea"/>
        <a:cs typeface="+mn-cs"/>
      </a:defRPr>
    </a:lvl8pPr>
    <a:lvl9pPr marL="3657418" algn="l" defTabSz="914355"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818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9515E68-96D4-40FE-A361-AD0E126988D6}"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6316122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09B64A6-9437-4092-A9A5-6ADF4231F2E1}"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562372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3"/>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3"/>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8DBEB18-6F44-4986-A401-A0342AF3D75B}"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776947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32FFAB4-C4E3-45F3-B167-6B5C03AD7AB6}"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0325701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82"/>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B639A63-BBD7-46EB-918F-0E64BE29D3B6}"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1694039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5"/>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5"/>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31FF53E-8B7A-4609-9659-BDA21AABE88B}"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833286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C5526B7-C53B-47CB-A3AE-84B442C7542B}"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5026009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6B03133B-52DB-40D4-8B34-9B722834BCA6}"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3361677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FB6448F8-D3CE-40B4-A128-C5744A63578B}"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9632485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5157"/>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FBFF08C-0342-40F8-90FB-A43D2FCB6568}"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656422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025868"/>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AD712D1-B8DC-4CA3-98AD-C9F053601F84}"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36736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05979"/>
            <a:ext cx="822960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200155"/>
            <a:ext cx="8229600" cy="3394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4683919"/>
            <a:ext cx="2133600"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vl1pPr>
          </a:lstStyle>
          <a:p>
            <a:pPr defTabSz="914400" fontAlgn="base">
              <a:spcBef>
                <a:spcPct val="0"/>
              </a:spcBef>
              <a:spcAft>
                <a:spcPct val="0"/>
              </a:spcAft>
              <a:defRPr/>
            </a:pPr>
            <a:endParaRPr lang="en-US" dirty="0">
              <a:solidFill>
                <a:srgbClr val="000000"/>
              </a:solidFill>
              <a:latin typeface="Arial" charset="0"/>
            </a:endParaRPr>
          </a:p>
        </p:txBody>
      </p:sp>
      <p:sp>
        <p:nvSpPr>
          <p:cNvPr id="1029" name="Rectangle 5"/>
          <p:cNvSpPr>
            <a:spLocks noGrp="1" noChangeArrowheads="1"/>
          </p:cNvSpPr>
          <p:nvPr>
            <p:ph type="ftr" sz="quarter" idx="3"/>
          </p:nvPr>
        </p:nvSpPr>
        <p:spPr bwMode="auto">
          <a:xfrm>
            <a:off x="3124200" y="4683919"/>
            <a:ext cx="2895600"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defTabSz="914400" fontAlgn="base">
              <a:spcBef>
                <a:spcPct val="0"/>
              </a:spcBef>
              <a:spcAft>
                <a:spcPct val="0"/>
              </a:spcAft>
              <a:defRPr/>
            </a:pPr>
            <a:endParaRPr lang="en-US" dirty="0">
              <a:solidFill>
                <a:srgbClr val="000000"/>
              </a:solidFill>
              <a:latin typeface="Arial" charset="0"/>
            </a:endParaRPr>
          </a:p>
        </p:txBody>
      </p:sp>
      <p:sp>
        <p:nvSpPr>
          <p:cNvPr id="1030" name="Rectangle 6"/>
          <p:cNvSpPr>
            <a:spLocks noGrp="1" noChangeArrowheads="1"/>
          </p:cNvSpPr>
          <p:nvPr>
            <p:ph type="sldNum" sz="quarter" idx="4"/>
          </p:nvPr>
        </p:nvSpPr>
        <p:spPr bwMode="auto">
          <a:xfrm>
            <a:off x="6553200" y="4683919"/>
            <a:ext cx="2133600"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defTabSz="914400" fontAlgn="base">
              <a:spcBef>
                <a:spcPct val="0"/>
              </a:spcBef>
              <a:spcAft>
                <a:spcPct val="0"/>
              </a:spcAft>
              <a:defRPr/>
            </a:pPr>
            <a:fld id="{5C8FCE7D-6DA5-4E8E-9143-ABBB6894429A}" type="slidenum">
              <a:rPr lang="en-US">
                <a:solidFill>
                  <a:srgbClr val="000000"/>
                </a:solidFill>
                <a:latin typeface="Arial" charset="0"/>
              </a:rPr>
              <a:pPr defTabSz="914400" fontAlgn="base">
                <a:spcBef>
                  <a:spcPct val="0"/>
                </a:spcBef>
                <a:spcAft>
                  <a:spcPct val="0"/>
                </a:spcAft>
                <a:defRPr/>
              </a:pPr>
              <a:t>‹#›</a:t>
            </a:fld>
            <a:endParaRPr lang="en-US" dirty="0">
              <a:solidFill>
                <a:srgbClr val="000000"/>
              </a:solidFill>
              <a:latin typeface="Arial" charset="0"/>
            </a:endParaRPr>
          </a:p>
        </p:txBody>
      </p:sp>
    </p:spTree>
    <p:extLst>
      <p:ext uri="{BB962C8B-B14F-4D97-AF65-F5344CB8AC3E}">
        <p14:creationId xmlns:p14="http://schemas.microsoft.com/office/powerpoint/2010/main" val="984119602"/>
      </p:ext>
    </p:extLst>
  </p:cSld>
  <p:clrMap bg1="lt1" tx1="dk1" bg2="lt2" tx2="dk2" accent1="accent1" accent2="accent2" accent3="accent3" accent4="accent4" accent5="accent5" accent6="accent6" hlink="hlink" folHlink="folHlink"/>
  <p:sldLayoutIdLst>
    <p:sldLayoutId id="2147484537" r:id="rId1"/>
    <p:sldLayoutId id="2147484538" r:id="rId2"/>
    <p:sldLayoutId id="2147484539" r:id="rId3"/>
    <p:sldLayoutId id="2147484540" r:id="rId4"/>
    <p:sldLayoutId id="2147484541" r:id="rId5"/>
    <p:sldLayoutId id="2147484542" r:id="rId6"/>
    <p:sldLayoutId id="2147484543" r:id="rId7"/>
    <p:sldLayoutId id="2147484544" r:id="rId8"/>
    <p:sldLayoutId id="2147484545" r:id="rId9"/>
    <p:sldLayoutId id="2147484546" r:id="rId10"/>
    <p:sldLayoutId id="214748454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0" y="371"/>
            <a:ext cx="9144000" cy="1102519"/>
          </a:xfrm>
        </p:spPr>
        <p:txBody>
          <a:bodyPr/>
          <a:lstStyle/>
          <a:p>
            <a:pPr>
              <a:lnSpc>
                <a:spcPct val="115000"/>
              </a:lnSpc>
              <a:spcBef>
                <a:spcPts val="0"/>
              </a:spcBef>
              <a:spcAft>
                <a:spcPts val="1000"/>
              </a:spcAft>
            </a:pPr>
            <a:endParaRPr lang="en-US" sz="3600" b="1" dirty="0">
              <a:solidFill>
                <a:srgbClr val="FFFF00"/>
              </a:solidFill>
              <a:effectLst/>
              <a:latin typeface="Calibri"/>
              <a:ea typeface="Calibri"/>
              <a:cs typeface="Times New Roman"/>
            </a:endParaRPr>
          </a:p>
        </p:txBody>
      </p:sp>
      <p:sp>
        <p:nvSpPr>
          <p:cNvPr id="4099" name="Rectangle 3"/>
          <p:cNvSpPr>
            <a:spLocks noGrp="1" noChangeArrowheads="1"/>
          </p:cNvSpPr>
          <p:nvPr>
            <p:ph type="subTitle" idx="1"/>
          </p:nvPr>
        </p:nvSpPr>
        <p:spPr>
          <a:xfrm>
            <a:off x="0" y="1200150"/>
            <a:ext cx="9144000" cy="3943350"/>
          </a:xfrm>
        </p:spPr>
        <p:txBody>
          <a:bodyPr/>
          <a:lstStyle/>
          <a:p>
            <a:pPr eaLnBrk="1" hangingPunct="1"/>
            <a:endParaRPr lang="en-US" b="1" dirty="0">
              <a:solidFill>
                <a:schemeClr val="bg1"/>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 y="-20079"/>
            <a:ext cx="9144001" cy="51635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4191000" y="3638550"/>
            <a:ext cx="2209800" cy="369332"/>
          </a:xfrm>
          <a:prstGeom prst="rect">
            <a:avLst/>
          </a:prstGeom>
          <a:noFill/>
        </p:spPr>
        <p:txBody>
          <a:bodyPr wrap="square" rtlCol="0">
            <a:spAutoFit/>
          </a:bodyPr>
          <a:lstStyle/>
          <a:p>
            <a:pPr algn="ctr"/>
            <a:r>
              <a:rPr lang="en-US" b="1" dirty="0"/>
              <a:t>PART 2</a:t>
            </a:r>
          </a:p>
        </p:txBody>
      </p:sp>
    </p:spTree>
    <p:extLst>
      <p:ext uri="{BB962C8B-B14F-4D97-AF65-F5344CB8AC3E}">
        <p14:creationId xmlns:p14="http://schemas.microsoft.com/office/powerpoint/2010/main" val="8028160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0" y="358"/>
            <a:ext cx="9144000" cy="1656992"/>
          </a:xfrm>
        </p:spPr>
        <p:txBody>
          <a:bodyPr/>
          <a:lstStyle/>
          <a:p>
            <a:r>
              <a:rPr lang="en-US" sz="3600" dirty="0">
                <a:solidFill>
                  <a:srgbClr val="FFC000"/>
                </a:solidFill>
              </a:rPr>
              <a:t>3. </a:t>
            </a:r>
            <a:r>
              <a:rPr lang="en-US" sz="3600" u="sng" dirty="0">
                <a:solidFill>
                  <a:srgbClr val="FFC000"/>
                </a:solidFill>
              </a:rPr>
              <a:t>Serve</a:t>
            </a:r>
            <a:r>
              <a:rPr lang="en-US" sz="3600" dirty="0">
                <a:solidFill>
                  <a:srgbClr val="FFC000"/>
                </a:solidFill>
              </a:rPr>
              <a:t> Smarter (vv. 10-11)</a:t>
            </a:r>
            <a:endParaRPr lang="en-US" sz="3600" dirty="0">
              <a:solidFill>
                <a:srgbClr val="FFC000"/>
              </a:solidFill>
              <a:effectLst/>
            </a:endParaRPr>
          </a:p>
        </p:txBody>
      </p:sp>
      <p:sp>
        <p:nvSpPr>
          <p:cNvPr id="4099" name="Rectangle 3"/>
          <p:cNvSpPr>
            <a:spLocks noGrp="1" noChangeArrowheads="1"/>
          </p:cNvSpPr>
          <p:nvPr>
            <p:ph type="subTitle" idx="1"/>
          </p:nvPr>
        </p:nvSpPr>
        <p:spPr>
          <a:xfrm>
            <a:off x="0" y="1200150"/>
            <a:ext cx="9144000" cy="3943350"/>
          </a:xfrm>
        </p:spPr>
        <p:txBody>
          <a:bodyPr/>
          <a:lstStyle/>
          <a:p>
            <a:endParaRPr lang="en-US" dirty="0">
              <a:solidFill>
                <a:schemeClr val="bg1"/>
              </a:solidFill>
            </a:endParaRPr>
          </a:p>
          <a:p>
            <a:r>
              <a:rPr lang="en-US" dirty="0">
                <a:solidFill>
                  <a:schemeClr val="bg1"/>
                </a:solidFill>
              </a:rPr>
              <a:t>Paul's description is the body of Christ; 1 Corinthians 12:4-31</a:t>
            </a:r>
          </a:p>
          <a:p>
            <a:r>
              <a:rPr lang="en-US" dirty="0">
                <a:solidFill>
                  <a:schemeClr val="bg1"/>
                </a:solidFill>
              </a:rPr>
              <a:t>God has no hands but yours; He has no feet but yours; He has no mouth but yours</a:t>
            </a:r>
          </a:p>
          <a:p>
            <a:r>
              <a:rPr lang="en-US" dirty="0">
                <a:solidFill>
                  <a:schemeClr val="bg1"/>
                </a:solidFill>
              </a:rPr>
              <a:t>We're the </a:t>
            </a:r>
            <a:r>
              <a:rPr lang="en-US" u="sng" dirty="0">
                <a:solidFill>
                  <a:srgbClr val="FFC000"/>
                </a:solidFill>
              </a:rPr>
              <a:t>expression </a:t>
            </a:r>
            <a:r>
              <a:rPr lang="en-US" dirty="0">
                <a:solidFill>
                  <a:schemeClr val="bg1"/>
                </a:solidFill>
              </a:rPr>
              <a:t>of Jesus Christ by what we do</a:t>
            </a:r>
          </a:p>
          <a:p>
            <a:endParaRPr lang="en-US" dirty="0"/>
          </a:p>
          <a:p>
            <a:r>
              <a:rPr lang="en-US" dirty="0"/>
              <a:t> </a:t>
            </a:r>
            <a:endParaRPr lang="en-US" dirty="0">
              <a:effectLst/>
            </a:endParaRPr>
          </a:p>
        </p:txBody>
      </p:sp>
    </p:spTree>
    <p:extLst>
      <p:ext uri="{BB962C8B-B14F-4D97-AF65-F5344CB8AC3E}">
        <p14:creationId xmlns:p14="http://schemas.microsoft.com/office/powerpoint/2010/main" val="41493088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099">
                                            <p:txEl>
                                              <p:pRg st="1" end="1"/>
                                            </p:txEl>
                                          </p:spTgt>
                                        </p:tgtEl>
                                        <p:attrNameLst>
                                          <p:attrName>style.visibility</p:attrName>
                                        </p:attrNameLst>
                                      </p:cBhvr>
                                      <p:to>
                                        <p:strVal val="visible"/>
                                      </p:to>
                                    </p:set>
                                    <p:anim calcmode="lin" valueType="num">
                                      <p:cBhvr additive="base">
                                        <p:cTn id="7"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099">
                                            <p:txEl>
                                              <p:pRg st="2" end="2"/>
                                            </p:txEl>
                                          </p:spTgt>
                                        </p:tgtEl>
                                        <p:attrNameLst>
                                          <p:attrName>style.visibility</p:attrName>
                                        </p:attrNameLst>
                                      </p:cBhvr>
                                      <p:to>
                                        <p:strVal val="visible"/>
                                      </p:to>
                                    </p:set>
                                    <p:anim calcmode="lin" valueType="num">
                                      <p:cBhvr additive="base">
                                        <p:cTn id="13"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099">
                                            <p:txEl>
                                              <p:pRg st="3" end="3"/>
                                            </p:txEl>
                                          </p:spTgt>
                                        </p:tgtEl>
                                        <p:attrNameLst>
                                          <p:attrName>style.visibility</p:attrName>
                                        </p:attrNameLst>
                                      </p:cBhvr>
                                      <p:to>
                                        <p:strVal val="visible"/>
                                      </p:to>
                                    </p:set>
                                    <p:anim calcmode="lin" valueType="num">
                                      <p:cBhvr additive="base">
                                        <p:cTn id="19" dur="500" fill="hold"/>
                                        <p:tgtEl>
                                          <p:spTgt spid="4099">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099">
                                            <p:txEl>
                                              <p:pRg st="5" end="5"/>
                                            </p:txEl>
                                          </p:spTgt>
                                        </p:tgtEl>
                                        <p:attrNameLst>
                                          <p:attrName>style.visibility</p:attrName>
                                        </p:attrNameLst>
                                      </p:cBhvr>
                                      <p:to>
                                        <p:strVal val="visible"/>
                                      </p:to>
                                    </p:set>
                                    <p:anim calcmode="lin" valueType="num">
                                      <p:cBhvr additive="base">
                                        <p:cTn id="25" dur="500" fill="hold"/>
                                        <p:tgtEl>
                                          <p:spTgt spid="4099">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09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0" y="358"/>
            <a:ext cx="9144000" cy="1656992"/>
          </a:xfrm>
        </p:spPr>
        <p:txBody>
          <a:bodyPr/>
          <a:lstStyle/>
          <a:p>
            <a:r>
              <a:rPr lang="en-US" sz="3600" dirty="0">
                <a:solidFill>
                  <a:srgbClr val="FFC000"/>
                </a:solidFill>
              </a:rPr>
              <a:t>Closing Thoughts</a:t>
            </a:r>
            <a:endParaRPr lang="en-US" sz="3600" dirty="0">
              <a:solidFill>
                <a:srgbClr val="FFC000"/>
              </a:solidFill>
              <a:effectLst/>
            </a:endParaRPr>
          </a:p>
        </p:txBody>
      </p:sp>
      <p:sp>
        <p:nvSpPr>
          <p:cNvPr id="4099" name="Rectangle 3"/>
          <p:cNvSpPr>
            <a:spLocks noGrp="1" noChangeArrowheads="1"/>
          </p:cNvSpPr>
          <p:nvPr>
            <p:ph type="subTitle" idx="1"/>
          </p:nvPr>
        </p:nvSpPr>
        <p:spPr>
          <a:xfrm>
            <a:off x="0" y="1200150"/>
            <a:ext cx="9144000" cy="3943350"/>
          </a:xfrm>
        </p:spPr>
        <p:txBody>
          <a:bodyPr/>
          <a:lstStyle/>
          <a:p>
            <a:endParaRPr lang="en-US" dirty="0">
              <a:solidFill>
                <a:schemeClr val="bg1"/>
              </a:solidFill>
            </a:endParaRPr>
          </a:p>
          <a:p>
            <a:endParaRPr lang="en-US" dirty="0">
              <a:solidFill>
                <a:schemeClr val="bg1"/>
              </a:solidFill>
            </a:endParaRPr>
          </a:p>
          <a:p>
            <a:r>
              <a:rPr lang="en-US" dirty="0">
                <a:solidFill>
                  <a:schemeClr val="bg1"/>
                </a:solidFill>
              </a:rPr>
              <a:t>We belong to the greatest organization in the world</a:t>
            </a:r>
          </a:p>
          <a:p>
            <a:r>
              <a:rPr lang="en-US" dirty="0">
                <a:solidFill>
                  <a:schemeClr val="bg1"/>
                </a:solidFill>
              </a:rPr>
              <a:t>We have a product that works universally</a:t>
            </a:r>
          </a:p>
          <a:p>
            <a:r>
              <a:rPr lang="en-US" dirty="0">
                <a:solidFill>
                  <a:schemeClr val="bg1"/>
                </a:solidFill>
              </a:rPr>
              <a:t>We have offices worldwide</a:t>
            </a:r>
          </a:p>
        </p:txBody>
      </p:sp>
    </p:spTree>
    <p:extLst>
      <p:ext uri="{BB962C8B-B14F-4D97-AF65-F5344CB8AC3E}">
        <p14:creationId xmlns:p14="http://schemas.microsoft.com/office/powerpoint/2010/main" val="19546371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0" y="358"/>
            <a:ext cx="9144000" cy="1656992"/>
          </a:xfrm>
        </p:spPr>
        <p:txBody>
          <a:bodyPr/>
          <a:lstStyle/>
          <a:p>
            <a:r>
              <a:rPr lang="en-US" sz="3600" dirty="0">
                <a:solidFill>
                  <a:srgbClr val="FFC000"/>
                </a:solidFill>
              </a:rPr>
              <a:t>Closing Thoughts</a:t>
            </a:r>
            <a:endParaRPr lang="en-US" sz="3600" dirty="0">
              <a:solidFill>
                <a:srgbClr val="FFC000"/>
              </a:solidFill>
              <a:effectLst/>
            </a:endParaRPr>
          </a:p>
        </p:txBody>
      </p:sp>
      <p:sp>
        <p:nvSpPr>
          <p:cNvPr id="4099" name="Rectangle 3"/>
          <p:cNvSpPr>
            <a:spLocks noGrp="1" noChangeArrowheads="1"/>
          </p:cNvSpPr>
          <p:nvPr>
            <p:ph type="subTitle" idx="1"/>
          </p:nvPr>
        </p:nvSpPr>
        <p:spPr>
          <a:xfrm>
            <a:off x="0" y="1200150"/>
            <a:ext cx="9144000" cy="3943350"/>
          </a:xfrm>
        </p:spPr>
        <p:txBody>
          <a:bodyPr/>
          <a:lstStyle/>
          <a:p>
            <a:endParaRPr lang="en-US" dirty="0">
              <a:solidFill>
                <a:schemeClr val="bg1"/>
              </a:solidFill>
            </a:endParaRPr>
          </a:p>
          <a:p>
            <a:r>
              <a:rPr lang="en-US" dirty="0">
                <a:solidFill>
                  <a:schemeClr val="bg1"/>
                </a:solidFill>
              </a:rPr>
              <a:t>We have a pretty good benefits package</a:t>
            </a:r>
          </a:p>
          <a:p>
            <a:r>
              <a:rPr lang="en-US" dirty="0">
                <a:solidFill>
                  <a:schemeClr val="bg1"/>
                </a:solidFill>
              </a:rPr>
              <a:t>We have a retirement package that's off the charts</a:t>
            </a:r>
          </a:p>
          <a:p>
            <a:r>
              <a:rPr lang="en-US" dirty="0">
                <a:solidFill>
                  <a:schemeClr val="bg1"/>
                </a:solidFill>
              </a:rPr>
              <a:t>The problem is we're running out of tomorrows; all we have is today</a:t>
            </a:r>
            <a:endParaRPr lang="en-US" dirty="0">
              <a:solidFill>
                <a:schemeClr val="bg1"/>
              </a:solidFill>
              <a:effectLst/>
            </a:endParaRPr>
          </a:p>
        </p:txBody>
      </p:sp>
    </p:spTree>
    <p:extLst>
      <p:ext uri="{BB962C8B-B14F-4D97-AF65-F5344CB8AC3E}">
        <p14:creationId xmlns:p14="http://schemas.microsoft.com/office/powerpoint/2010/main" val="409717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0" y="358"/>
            <a:ext cx="9144000" cy="1656992"/>
          </a:xfrm>
        </p:spPr>
        <p:txBody>
          <a:bodyPr/>
          <a:lstStyle/>
          <a:p>
            <a:r>
              <a:rPr lang="en-US" sz="3600" dirty="0">
                <a:solidFill>
                  <a:srgbClr val="FFC000"/>
                </a:solidFill>
              </a:rPr>
              <a:t>Closing Thoughts</a:t>
            </a:r>
            <a:endParaRPr lang="en-US" sz="3600" dirty="0">
              <a:solidFill>
                <a:srgbClr val="FFC000"/>
              </a:solidFill>
              <a:effectLst/>
            </a:endParaRPr>
          </a:p>
        </p:txBody>
      </p:sp>
      <p:sp>
        <p:nvSpPr>
          <p:cNvPr id="4099" name="Rectangle 3"/>
          <p:cNvSpPr>
            <a:spLocks noGrp="1" noChangeArrowheads="1"/>
          </p:cNvSpPr>
          <p:nvPr>
            <p:ph type="subTitle" idx="1"/>
          </p:nvPr>
        </p:nvSpPr>
        <p:spPr>
          <a:xfrm>
            <a:off x="0" y="1200150"/>
            <a:ext cx="9144000" cy="3943350"/>
          </a:xfrm>
        </p:spPr>
        <p:txBody>
          <a:bodyPr/>
          <a:lstStyle/>
          <a:p>
            <a:endParaRPr lang="en-US" dirty="0">
              <a:solidFill>
                <a:schemeClr val="bg1"/>
              </a:solidFill>
            </a:endParaRPr>
          </a:p>
          <a:p>
            <a:r>
              <a:rPr lang="en-US" dirty="0">
                <a:solidFill>
                  <a:schemeClr val="bg1"/>
                </a:solidFill>
              </a:rPr>
              <a:t>Today, what will your anthem be: less for Christ, or more for Christ?</a:t>
            </a:r>
          </a:p>
          <a:p>
            <a:r>
              <a:rPr lang="en-US" dirty="0">
                <a:solidFill>
                  <a:schemeClr val="bg1"/>
                </a:solidFill>
              </a:rPr>
              <a:t>When prayer is fervent, love is preeminent, and serving is prominent, then God is glorified, the church is edified, and the world is notified that God is real</a:t>
            </a:r>
          </a:p>
          <a:p>
            <a:r>
              <a:rPr lang="en-US" dirty="0">
                <a:solidFill>
                  <a:schemeClr val="bg1"/>
                </a:solidFill>
              </a:rPr>
              <a:t> </a:t>
            </a:r>
            <a:endParaRPr lang="en-US" dirty="0">
              <a:solidFill>
                <a:schemeClr val="bg1"/>
              </a:solidFill>
              <a:effectLst/>
            </a:endParaRPr>
          </a:p>
        </p:txBody>
      </p:sp>
    </p:spTree>
    <p:extLst>
      <p:ext uri="{BB962C8B-B14F-4D97-AF65-F5344CB8AC3E}">
        <p14:creationId xmlns:p14="http://schemas.microsoft.com/office/powerpoint/2010/main" val="14403543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0" y="358"/>
            <a:ext cx="9144000" cy="1656992"/>
          </a:xfrm>
        </p:spPr>
        <p:txBody>
          <a:bodyPr/>
          <a:lstStyle/>
          <a:p>
            <a:r>
              <a:rPr lang="en-US" sz="3600" dirty="0">
                <a:solidFill>
                  <a:srgbClr val="FFC000"/>
                </a:solidFill>
              </a:rPr>
              <a:t>Living Like There's No Tomorrow</a:t>
            </a:r>
            <a:br>
              <a:rPr lang="en-US" sz="3600" dirty="0">
                <a:solidFill>
                  <a:srgbClr val="FFC000"/>
                </a:solidFill>
              </a:rPr>
            </a:br>
            <a:r>
              <a:rPr lang="en-US" sz="3600" dirty="0">
                <a:solidFill>
                  <a:srgbClr val="FFC000"/>
                </a:solidFill>
              </a:rPr>
              <a:t>1 Peter 4:7-11</a:t>
            </a:r>
            <a:endParaRPr lang="en-US" sz="3600" dirty="0">
              <a:solidFill>
                <a:srgbClr val="FFC000"/>
              </a:solidFill>
              <a:effectLst/>
            </a:endParaRPr>
          </a:p>
        </p:txBody>
      </p:sp>
      <p:sp>
        <p:nvSpPr>
          <p:cNvPr id="4099" name="Rectangle 3"/>
          <p:cNvSpPr>
            <a:spLocks noGrp="1" noChangeArrowheads="1"/>
          </p:cNvSpPr>
          <p:nvPr>
            <p:ph type="subTitle" idx="1"/>
          </p:nvPr>
        </p:nvSpPr>
        <p:spPr>
          <a:xfrm>
            <a:off x="0" y="1581150"/>
            <a:ext cx="9144000" cy="3562350"/>
          </a:xfrm>
        </p:spPr>
        <p:txBody>
          <a:bodyPr/>
          <a:lstStyle/>
          <a:p>
            <a:r>
              <a:rPr lang="en-US" dirty="0">
                <a:solidFill>
                  <a:schemeClr val="bg1"/>
                </a:solidFill>
                <a:ea typeface="Calibri"/>
              </a:rPr>
              <a:t>People have been predicting the end of the world since the beginning of the world. But Scripture declares there </a:t>
            </a:r>
            <a:r>
              <a:rPr lang="en-US" i="1" dirty="0">
                <a:solidFill>
                  <a:schemeClr val="bg1"/>
                </a:solidFill>
                <a:ea typeface="Calibri"/>
              </a:rPr>
              <a:t>will</a:t>
            </a:r>
            <a:r>
              <a:rPr lang="en-US" dirty="0">
                <a:solidFill>
                  <a:schemeClr val="bg1"/>
                </a:solidFill>
                <a:ea typeface="Calibri"/>
              </a:rPr>
              <a:t> be an end. For some, their world could end this week or this year when death pays them a visit.</a:t>
            </a:r>
            <a:endParaRPr lang="en-US" dirty="0">
              <a:solidFill>
                <a:schemeClr val="bg1"/>
              </a:solidFill>
              <a:effectLst/>
            </a:endParaRPr>
          </a:p>
        </p:txBody>
      </p:sp>
    </p:spTree>
    <p:extLst>
      <p:ext uri="{BB962C8B-B14F-4D97-AF65-F5344CB8AC3E}">
        <p14:creationId xmlns:p14="http://schemas.microsoft.com/office/powerpoint/2010/main" val="1741723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0" y="358"/>
            <a:ext cx="9144000" cy="1656992"/>
          </a:xfrm>
        </p:spPr>
        <p:txBody>
          <a:bodyPr/>
          <a:lstStyle/>
          <a:p>
            <a:r>
              <a:rPr lang="en-US" sz="3600" dirty="0">
                <a:solidFill>
                  <a:srgbClr val="FFC000"/>
                </a:solidFill>
              </a:rPr>
              <a:t>Living Like There's No Tomorrow</a:t>
            </a:r>
            <a:br>
              <a:rPr lang="en-US" sz="3600" dirty="0">
                <a:solidFill>
                  <a:srgbClr val="FFC000"/>
                </a:solidFill>
              </a:rPr>
            </a:br>
            <a:r>
              <a:rPr lang="en-US" sz="3600" dirty="0">
                <a:solidFill>
                  <a:srgbClr val="FFC000"/>
                </a:solidFill>
              </a:rPr>
              <a:t>1 Peter 4:7-11</a:t>
            </a:r>
            <a:endParaRPr lang="en-US" sz="3600" dirty="0">
              <a:solidFill>
                <a:srgbClr val="FFC000"/>
              </a:solidFill>
              <a:effectLst/>
            </a:endParaRPr>
          </a:p>
        </p:txBody>
      </p:sp>
      <p:sp>
        <p:nvSpPr>
          <p:cNvPr id="4099" name="Rectangle 3"/>
          <p:cNvSpPr>
            <a:spLocks noGrp="1" noChangeArrowheads="1"/>
          </p:cNvSpPr>
          <p:nvPr>
            <p:ph type="subTitle" idx="1"/>
          </p:nvPr>
        </p:nvSpPr>
        <p:spPr>
          <a:xfrm>
            <a:off x="0" y="1581150"/>
            <a:ext cx="9144000" cy="3562350"/>
          </a:xfrm>
        </p:spPr>
        <p:txBody>
          <a:bodyPr/>
          <a:lstStyle/>
          <a:p>
            <a:r>
              <a:rPr lang="en-US" dirty="0">
                <a:solidFill>
                  <a:schemeClr val="bg1"/>
                </a:solidFill>
              </a:rPr>
              <a:t>But with whatever time we have left, we should live with a sense of imminence and anticipation that God's kingdom is around the corner. There  are three timeless principles that we can learn to make our lives stronger as we await the end of the age?</a:t>
            </a:r>
          </a:p>
          <a:p>
            <a:endParaRPr lang="en-US" dirty="0">
              <a:solidFill>
                <a:schemeClr val="bg1"/>
              </a:solidFill>
              <a:effectLst/>
            </a:endParaRPr>
          </a:p>
        </p:txBody>
      </p:sp>
    </p:spTree>
    <p:extLst>
      <p:ext uri="{BB962C8B-B14F-4D97-AF65-F5344CB8AC3E}">
        <p14:creationId xmlns:p14="http://schemas.microsoft.com/office/powerpoint/2010/main" val="17152306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0" y="358"/>
            <a:ext cx="9144000" cy="1656992"/>
          </a:xfrm>
        </p:spPr>
        <p:txBody>
          <a:bodyPr/>
          <a:lstStyle/>
          <a:p>
            <a:pPr marL="0" marR="0">
              <a:lnSpc>
                <a:spcPct val="107000"/>
              </a:lnSpc>
              <a:spcBef>
                <a:spcPts val="0"/>
              </a:spcBef>
              <a:spcAft>
                <a:spcPts val="800"/>
              </a:spcAft>
            </a:pPr>
            <a:r>
              <a:rPr lang="en-US" sz="3600" dirty="0">
                <a:solidFill>
                  <a:srgbClr val="FFC000"/>
                </a:solidFill>
                <a:ea typeface="Calibri"/>
                <a:cs typeface="Times New Roman"/>
              </a:rPr>
              <a:t>1.</a:t>
            </a:r>
            <a:r>
              <a:rPr lang="en-US" sz="3600" u="sng" dirty="0">
                <a:solidFill>
                  <a:srgbClr val="FFC000"/>
                </a:solidFill>
                <a:ea typeface="Calibri"/>
                <a:cs typeface="Times New Roman"/>
              </a:rPr>
              <a:t>Pray</a:t>
            </a:r>
            <a:r>
              <a:rPr lang="en-US" sz="3600" dirty="0">
                <a:solidFill>
                  <a:srgbClr val="FFC000"/>
                </a:solidFill>
                <a:ea typeface="Calibri"/>
                <a:cs typeface="Times New Roman"/>
              </a:rPr>
              <a:t> Harder (v. 7)</a:t>
            </a:r>
            <a:endParaRPr lang="en-US" sz="3200" dirty="0">
              <a:solidFill>
                <a:srgbClr val="FFC000"/>
              </a:solidFill>
              <a:effectLst/>
              <a:latin typeface="Calibri"/>
              <a:ea typeface="Calibri"/>
              <a:cs typeface="Times New Roman"/>
            </a:endParaRPr>
          </a:p>
        </p:txBody>
      </p:sp>
      <p:sp>
        <p:nvSpPr>
          <p:cNvPr id="4099" name="Rectangle 3"/>
          <p:cNvSpPr>
            <a:spLocks noGrp="1" noChangeArrowheads="1"/>
          </p:cNvSpPr>
          <p:nvPr>
            <p:ph type="subTitle" idx="1"/>
          </p:nvPr>
        </p:nvSpPr>
        <p:spPr>
          <a:xfrm>
            <a:off x="0" y="1581150"/>
            <a:ext cx="9144000" cy="3562350"/>
          </a:xfrm>
        </p:spPr>
        <p:txBody>
          <a:bodyPr/>
          <a:lstStyle/>
          <a:p>
            <a:pPr>
              <a:lnSpc>
                <a:spcPct val="107000"/>
              </a:lnSpc>
              <a:spcBef>
                <a:spcPts val="0"/>
              </a:spcBef>
              <a:spcAft>
                <a:spcPts val="800"/>
              </a:spcAft>
            </a:pPr>
            <a:r>
              <a:rPr lang="en-US" dirty="0">
                <a:solidFill>
                  <a:schemeClr val="bg1"/>
                </a:solidFill>
                <a:ea typeface="Calibri"/>
                <a:cs typeface="Times New Roman"/>
              </a:rPr>
              <a:t>Because Time Is </a:t>
            </a:r>
            <a:r>
              <a:rPr lang="en-US" u="sng" dirty="0">
                <a:solidFill>
                  <a:srgbClr val="FFC000"/>
                </a:solidFill>
                <a:ea typeface="Calibri"/>
                <a:cs typeface="Times New Roman"/>
              </a:rPr>
              <a:t>Short</a:t>
            </a:r>
            <a:endParaRPr lang="en-US" sz="2800" dirty="0">
              <a:solidFill>
                <a:srgbClr val="FFC000"/>
              </a:solidFill>
              <a:latin typeface="Calibri"/>
              <a:ea typeface="Calibri"/>
              <a:cs typeface="Times New Roman"/>
            </a:endParaRPr>
          </a:p>
        </p:txBody>
      </p:sp>
    </p:spTree>
    <p:extLst>
      <p:ext uri="{BB962C8B-B14F-4D97-AF65-F5344CB8AC3E}">
        <p14:creationId xmlns:p14="http://schemas.microsoft.com/office/powerpoint/2010/main" val="3588678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fade">
                                      <p:cBhvr>
                                        <p:cTn id="7" dur="500"/>
                                        <p:tgtEl>
                                          <p:spTgt spid="409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0" y="358"/>
            <a:ext cx="9144000" cy="1656992"/>
          </a:xfrm>
        </p:spPr>
        <p:txBody>
          <a:bodyPr/>
          <a:lstStyle/>
          <a:p>
            <a:pPr marL="0" marR="0">
              <a:lnSpc>
                <a:spcPct val="107000"/>
              </a:lnSpc>
              <a:spcBef>
                <a:spcPts val="0"/>
              </a:spcBef>
              <a:spcAft>
                <a:spcPts val="800"/>
              </a:spcAft>
            </a:pPr>
            <a:r>
              <a:rPr lang="en-US" sz="3600" dirty="0">
                <a:solidFill>
                  <a:srgbClr val="FFC000"/>
                </a:solidFill>
                <a:ea typeface="Calibri"/>
                <a:cs typeface="Times New Roman"/>
              </a:rPr>
              <a:t>1.</a:t>
            </a:r>
            <a:r>
              <a:rPr lang="en-US" sz="3600" u="sng" dirty="0">
                <a:solidFill>
                  <a:srgbClr val="FFC000"/>
                </a:solidFill>
                <a:ea typeface="Calibri"/>
                <a:cs typeface="Times New Roman"/>
              </a:rPr>
              <a:t>Pray</a:t>
            </a:r>
            <a:r>
              <a:rPr lang="en-US" sz="3600" dirty="0">
                <a:solidFill>
                  <a:srgbClr val="FFC000"/>
                </a:solidFill>
                <a:ea typeface="Calibri"/>
                <a:cs typeface="Times New Roman"/>
              </a:rPr>
              <a:t> Harder (v. 7)</a:t>
            </a:r>
            <a:endParaRPr lang="en-US" sz="3200" dirty="0">
              <a:solidFill>
                <a:srgbClr val="FFC000"/>
              </a:solidFill>
              <a:effectLst/>
              <a:latin typeface="Calibri"/>
              <a:ea typeface="Calibri"/>
              <a:cs typeface="Times New Roman"/>
            </a:endParaRPr>
          </a:p>
        </p:txBody>
      </p:sp>
      <p:sp>
        <p:nvSpPr>
          <p:cNvPr id="4099" name="Rectangle 3"/>
          <p:cNvSpPr>
            <a:spLocks noGrp="1" noChangeArrowheads="1"/>
          </p:cNvSpPr>
          <p:nvPr>
            <p:ph type="subTitle" idx="1"/>
          </p:nvPr>
        </p:nvSpPr>
        <p:spPr>
          <a:xfrm>
            <a:off x="0" y="1581150"/>
            <a:ext cx="9144000" cy="3562350"/>
          </a:xfrm>
        </p:spPr>
        <p:txBody>
          <a:bodyPr/>
          <a:lstStyle/>
          <a:p>
            <a:endParaRPr lang="en-US" dirty="0">
              <a:solidFill>
                <a:schemeClr val="bg1"/>
              </a:solidFill>
            </a:endParaRPr>
          </a:p>
          <a:p>
            <a:r>
              <a:rPr lang="en-US" dirty="0">
                <a:solidFill>
                  <a:schemeClr val="bg1"/>
                </a:solidFill>
              </a:rPr>
              <a:t>Because Prayer Is </a:t>
            </a:r>
            <a:r>
              <a:rPr lang="en-US" u="sng" dirty="0">
                <a:solidFill>
                  <a:srgbClr val="FFC000"/>
                </a:solidFill>
              </a:rPr>
              <a:t>Powerful</a:t>
            </a:r>
            <a:endParaRPr lang="en-US" dirty="0">
              <a:solidFill>
                <a:srgbClr val="FFC000"/>
              </a:solidFill>
            </a:endParaRPr>
          </a:p>
          <a:p>
            <a:r>
              <a:rPr lang="en-US" dirty="0">
                <a:solidFill>
                  <a:schemeClr val="bg1"/>
                </a:solidFill>
              </a:rPr>
              <a:t>What will sustain you more than anything else is a solid prayer life</a:t>
            </a:r>
          </a:p>
        </p:txBody>
      </p:sp>
    </p:spTree>
    <p:extLst>
      <p:ext uri="{BB962C8B-B14F-4D97-AF65-F5344CB8AC3E}">
        <p14:creationId xmlns:p14="http://schemas.microsoft.com/office/powerpoint/2010/main" val="2927659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0" y="358"/>
            <a:ext cx="9144000" cy="1656992"/>
          </a:xfrm>
        </p:spPr>
        <p:txBody>
          <a:bodyPr/>
          <a:lstStyle/>
          <a:p>
            <a:r>
              <a:rPr lang="en-US" sz="3600" dirty="0">
                <a:solidFill>
                  <a:srgbClr val="FFC000"/>
                </a:solidFill>
              </a:rPr>
              <a:t>2. </a:t>
            </a:r>
            <a:r>
              <a:rPr lang="en-US" sz="3600" u="sng" dirty="0">
                <a:solidFill>
                  <a:srgbClr val="FFC000"/>
                </a:solidFill>
              </a:rPr>
              <a:t>Love</a:t>
            </a:r>
            <a:r>
              <a:rPr lang="en-US" sz="3600" dirty="0">
                <a:solidFill>
                  <a:srgbClr val="FFC000"/>
                </a:solidFill>
              </a:rPr>
              <a:t> Deeper (vv. 8-9)</a:t>
            </a:r>
            <a:endParaRPr lang="en-US" sz="3600" dirty="0">
              <a:solidFill>
                <a:srgbClr val="FFC000"/>
              </a:solidFill>
              <a:effectLst/>
            </a:endParaRPr>
          </a:p>
        </p:txBody>
      </p:sp>
      <p:sp>
        <p:nvSpPr>
          <p:cNvPr id="4099" name="Rectangle 3"/>
          <p:cNvSpPr>
            <a:spLocks noGrp="1" noChangeArrowheads="1"/>
          </p:cNvSpPr>
          <p:nvPr>
            <p:ph type="subTitle" idx="1"/>
          </p:nvPr>
        </p:nvSpPr>
        <p:spPr>
          <a:xfrm>
            <a:off x="0" y="1581150"/>
            <a:ext cx="9144000" cy="3562350"/>
          </a:xfrm>
        </p:spPr>
        <p:txBody>
          <a:bodyPr/>
          <a:lstStyle/>
          <a:p>
            <a:endParaRPr lang="en-US" dirty="0">
              <a:solidFill>
                <a:schemeClr val="bg1"/>
              </a:solidFill>
            </a:endParaRPr>
          </a:p>
          <a:p>
            <a:r>
              <a:rPr lang="en-US" dirty="0">
                <a:solidFill>
                  <a:schemeClr val="bg1"/>
                </a:solidFill>
              </a:rPr>
              <a:t>Love is the </a:t>
            </a:r>
            <a:r>
              <a:rPr lang="en-US" u="sng" dirty="0">
                <a:solidFill>
                  <a:srgbClr val="FFC000"/>
                </a:solidFill>
              </a:rPr>
              <a:t>identification</a:t>
            </a:r>
            <a:r>
              <a:rPr lang="en-US" dirty="0">
                <a:solidFill>
                  <a:schemeClr val="bg1"/>
                </a:solidFill>
              </a:rPr>
              <a:t> mark of the Christian—the birthmark</a:t>
            </a:r>
          </a:p>
          <a:p>
            <a:r>
              <a:rPr lang="en-US" dirty="0">
                <a:solidFill>
                  <a:schemeClr val="bg1"/>
                </a:solidFill>
              </a:rPr>
              <a:t>Literally means </a:t>
            </a:r>
            <a:r>
              <a:rPr lang="en-US" u="sng" dirty="0">
                <a:solidFill>
                  <a:srgbClr val="FFC000"/>
                </a:solidFill>
              </a:rPr>
              <a:t>strenuously</a:t>
            </a:r>
            <a:endParaRPr lang="en-US" dirty="0">
              <a:solidFill>
                <a:srgbClr val="FFC000"/>
              </a:solidFill>
            </a:endParaRPr>
          </a:p>
          <a:p>
            <a:r>
              <a:rPr lang="en-US" dirty="0">
                <a:solidFill>
                  <a:schemeClr val="bg1"/>
                </a:solidFill>
              </a:rPr>
              <a:t>When you love people, give it </a:t>
            </a:r>
            <a:r>
              <a:rPr lang="en-US" u="sng" dirty="0">
                <a:solidFill>
                  <a:srgbClr val="FFC000"/>
                </a:solidFill>
              </a:rPr>
              <a:t>all </a:t>
            </a:r>
            <a:r>
              <a:rPr lang="en-US" dirty="0">
                <a:solidFill>
                  <a:schemeClr val="bg1"/>
                </a:solidFill>
              </a:rPr>
              <a:t>you've got</a:t>
            </a:r>
            <a:endParaRPr lang="en-US" dirty="0">
              <a:solidFill>
                <a:schemeClr val="bg1"/>
              </a:solidFill>
              <a:effectLst/>
            </a:endParaRPr>
          </a:p>
        </p:txBody>
      </p:sp>
    </p:spTree>
    <p:extLst>
      <p:ext uri="{BB962C8B-B14F-4D97-AF65-F5344CB8AC3E}">
        <p14:creationId xmlns:p14="http://schemas.microsoft.com/office/powerpoint/2010/main" val="3203718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099">
                                            <p:txEl>
                                              <p:pRg st="1" end="1"/>
                                            </p:txEl>
                                          </p:spTgt>
                                        </p:tgtEl>
                                        <p:attrNameLst>
                                          <p:attrName>style.visibility</p:attrName>
                                        </p:attrNameLst>
                                      </p:cBhvr>
                                      <p:to>
                                        <p:strVal val="visible"/>
                                      </p:to>
                                    </p:set>
                                    <p:animEffect transition="in" filter="fade">
                                      <p:cBhvr>
                                        <p:cTn id="7" dur="500"/>
                                        <p:tgtEl>
                                          <p:spTgt spid="409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099">
                                            <p:txEl>
                                              <p:pRg st="2" end="2"/>
                                            </p:txEl>
                                          </p:spTgt>
                                        </p:tgtEl>
                                        <p:attrNameLst>
                                          <p:attrName>style.visibility</p:attrName>
                                        </p:attrNameLst>
                                      </p:cBhvr>
                                      <p:to>
                                        <p:strVal val="visible"/>
                                      </p:to>
                                    </p:set>
                                    <p:animEffect transition="in" filter="fade">
                                      <p:cBhvr>
                                        <p:cTn id="12" dur="500"/>
                                        <p:tgtEl>
                                          <p:spTgt spid="409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099">
                                            <p:txEl>
                                              <p:pRg st="3" end="3"/>
                                            </p:txEl>
                                          </p:spTgt>
                                        </p:tgtEl>
                                        <p:attrNameLst>
                                          <p:attrName>style.visibility</p:attrName>
                                        </p:attrNameLst>
                                      </p:cBhvr>
                                      <p:to>
                                        <p:strVal val="visible"/>
                                      </p:to>
                                    </p:set>
                                    <p:animEffect transition="in" filter="fade">
                                      <p:cBhvr>
                                        <p:cTn id="17" dur="500"/>
                                        <p:tgtEl>
                                          <p:spTgt spid="40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0" y="358"/>
            <a:ext cx="9144000" cy="1656992"/>
          </a:xfrm>
        </p:spPr>
        <p:txBody>
          <a:bodyPr/>
          <a:lstStyle/>
          <a:p>
            <a:r>
              <a:rPr lang="en-US" sz="3600" dirty="0">
                <a:solidFill>
                  <a:srgbClr val="FFC000"/>
                </a:solidFill>
              </a:rPr>
              <a:t>2. </a:t>
            </a:r>
            <a:r>
              <a:rPr lang="en-US" sz="3600" u="sng" dirty="0">
                <a:solidFill>
                  <a:srgbClr val="FFC000"/>
                </a:solidFill>
              </a:rPr>
              <a:t>Love</a:t>
            </a:r>
            <a:r>
              <a:rPr lang="en-US" sz="3600" dirty="0">
                <a:solidFill>
                  <a:srgbClr val="FFC000"/>
                </a:solidFill>
              </a:rPr>
              <a:t> Deeper (vv. 8-9)</a:t>
            </a:r>
            <a:endParaRPr lang="en-US" sz="3600" dirty="0">
              <a:solidFill>
                <a:srgbClr val="FFC000"/>
              </a:solidFill>
              <a:effectLst/>
            </a:endParaRPr>
          </a:p>
        </p:txBody>
      </p:sp>
      <p:sp>
        <p:nvSpPr>
          <p:cNvPr id="4099" name="Rectangle 3"/>
          <p:cNvSpPr>
            <a:spLocks noGrp="1" noChangeArrowheads="1"/>
          </p:cNvSpPr>
          <p:nvPr>
            <p:ph type="subTitle" idx="1"/>
          </p:nvPr>
        </p:nvSpPr>
        <p:spPr>
          <a:xfrm>
            <a:off x="0" y="1581150"/>
            <a:ext cx="9144000" cy="3562350"/>
          </a:xfrm>
        </p:spPr>
        <p:txBody>
          <a:bodyPr/>
          <a:lstStyle/>
          <a:p>
            <a:endParaRPr lang="en-US" dirty="0">
              <a:solidFill>
                <a:schemeClr val="bg1"/>
              </a:solidFill>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52800" y="1594484"/>
            <a:ext cx="2057400" cy="3549015"/>
          </a:xfrm>
          <a:prstGeom prst="rect">
            <a:avLst/>
          </a:prstGeom>
        </p:spPr>
      </p:pic>
    </p:spTree>
    <p:extLst>
      <p:ext uri="{BB962C8B-B14F-4D97-AF65-F5344CB8AC3E}">
        <p14:creationId xmlns:p14="http://schemas.microsoft.com/office/powerpoint/2010/main" val="10145769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0" y="358"/>
            <a:ext cx="9144000" cy="1656992"/>
          </a:xfrm>
        </p:spPr>
        <p:txBody>
          <a:bodyPr/>
          <a:lstStyle/>
          <a:p>
            <a:r>
              <a:rPr lang="en-US" sz="3600" dirty="0">
                <a:solidFill>
                  <a:srgbClr val="FFC000"/>
                </a:solidFill>
              </a:rPr>
              <a:t>3. </a:t>
            </a:r>
            <a:r>
              <a:rPr lang="en-US" sz="3600" u="sng" dirty="0">
                <a:solidFill>
                  <a:srgbClr val="FFC000"/>
                </a:solidFill>
              </a:rPr>
              <a:t>Serve</a:t>
            </a:r>
            <a:r>
              <a:rPr lang="en-US" sz="3600" dirty="0">
                <a:solidFill>
                  <a:srgbClr val="FFC000"/>
                </a:solidFill>
              </a:rPr>
              <a:t> Smarter (vv. 10-11)</a:t>
            </a:r>
            <a:endParaRPr lang="en-US" sz="3600" dirty="0">
              <a:solidFill>
                <a:srgbClr val="FFC000"/>
              </a:solidFill>
              <a:effectLst/>
            </a:endParaRPr>
          </a:p>
        </p:txBody>
      </p:sp>
      <p:sp>
        <p:nvSpPr>
          <p:cNvPr id="4099" name="Rectangle 3"/>
          <p:cNvSpPr>
            <a:spLocks noGrp="1" noChangeArrowheads="1"/>
          </p:cNvSpPr>
          <p:nvPr>
            <p:ph type="subTitle" idx="1"/>
          </p:nvPr>
        </p:nvSpPr>
        <p:spPr>
          <a:xfrm>
            <a:off x="0" y="1200150"/>
            <a:ext cx="9144000" cy="3943350"/>
          </a:xfrm>
        </p:spPr>
        <p:txBody>
          <a:bodyPr/>
          <a:lstStyle/>
          <a:p>
            <a:r>
              <a:rPr lang="en-US" dirty="0">
                <a:solidFill>
                  <a:schemeClr val="bg1"/>
                </a:solidFill>
              </a:rPr>
              <a:t>Every Christian has a spiritual </a:t>
            </a:r>
            <a:r>
              <a:rPr lang="en-US" u="sng" dirty="0">
                <a:solidFill>
                  <a:srgbClr val="FFC000"/>
                </a:solidFill>
              </a:rPr>
              <a:t>gift</a:t>
            </a:r>
            <a:endParaRPr lang="en-US" dirty="0">
              <a:solidFill>
                <a:srgbClr val="FFC000"/>
              </a:solidFill>
            </a:endParaRPr>
          </a:p>
          <a:p>
            <a:r>
              <a:rPr lang="en-US" dirty="0">
                <a:solidFill>
                  <a:schemeClr val="bg1"/>
                </a:solidFill>
              </a:rPr>
              <a:t>Your gift may be </a:t>
            </a:r>
            <a:r>
              <a:rPr lang="en-US" u="sng" dirty="0">
                <a:solidFill>
                  <a:srgbClr val="FFC000"/>
                </a:solidFill>
              </a:rPr>
              <a:t>differen</a:t>
            </a:r>
            <a:r>
              <a:rPr lang="en-US" dirty="0">
                <a:solidFill>
                  <a:srgbClr val="FFC000"/>
                </a:solidFill>
              </a:rPr>
              <a:t>t</a:t>
            </a:r>
            <a:r>
              <a:rPr lang="en-US" dirty="0">
                <a:solidFill>
                  <a:schemeClr val="bg1"/>
                </a:solidFill>
              </a:rPr>
              <a:t> from somebody else's gift</a:t>
            </a:r>
          </a:p>
          <a:p>
            <a:r>
              <a:rPr lang="en-US" dirty="0">
                <a:solidFill>
                  <a:schemeClr val="bg1"/>
                </a:solidFill>
              </a:rPr>
              <a:t>Whatever gift you have, you should </a:t>
            </a:r>
            <a:r>
              <a:rPr lang="en-US" u="sng" dirty="0">
                <a:solidFill>
                  <a:srgbClr val="FFC000"/>
                </a:solidFill>
              </a:rPr>
              <a:t>use </a:t>
            </a:r>
            <a:r>
              <a:rPr lang="en-US" dirty="0">
                <a:solidFill>
                  <a:schemeClr val="bg1"/>
                </a:solidFill>
              </a:rPr>
              <a:t>it to help other people</a:t>
            </a:r>
          </a:p>
          <a:p>
            <a:r>
              <a:rPr lang="en-US" dirty="0">
                <a:solidFill>
                  <a:schemeClr val="bg1"/>
                </a:solidFill>
              </a:rPr>
              <a:t>Some gifts are </a:t>
            </a:r>
            <a:r>
              <a:rPr lang="en-US" u="sng" dirty="0">
                <a:solidFill>
                  <a:srgbClr val="FFC000"/>
                </a:solidFill>
              </a:rPr>
              <a:t>noticeable</a:t>
            </a:r>
            <a:r>
              <a:rPr lang="en-US" dirty="0">
                <a:solidFill>
                  <a:schemeClr val="bg1"/>
                </a:solidFill>
              </a:rPr>
              <a:t> and others are unnoticeable, but all of them are helpful</a:t>
            </a:r>
            <a:endParaRPr lang="en-US" dirty="0">
              <a:solidFill>
                <a:schemeClr val="bg1"/>
              </a:solidFill>
              <a:effectLst/>
            </a:endParaRPr>
          </a:p>
        </p:txBody>
      </p:sp>
    </p:spTree>
    <p:extLst>
      <p:ext uri="{BB962C8B-B14F-4D97-AF65-F5344CB8AC3E}">
        <p14:creationId xmlns:p14="http://schemas.microsoft.com/office/powerpoint/2010/main" val="12696038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barn(inVertical)">
                                      <p:cBhvr>
                                        <p:cTn id="7" dur="500"/>
                                        <p:tgtEl>
                                          <p:spTgt spid="40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099">
                                            <p:txEl>
                                              <p:pRg st="1" end="1"/>
                                            </p:txEl>
                                          </p:spTgt>
                                        </p:tgtEl>
                                        <p:attrNameLst>
                                          <p:attrName>style.visibility</p:attrName>
                                        </p:attrNameLst>
                                      </p:cBhvr>
                                      <p:to>
                                        <p:strVal val="visible"/>
                                      </p:to>
                                    </p:set>
                                    <p:animEffect transition="in" filter="barn(inVertical)">
                                      <p:cBhvr>
                                        <p:cTn id="12" dur="500"/>
                                        <p:tgtEl>
                                          <p:spTgt spid="40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099">
                                            <p:txEl>
                                              <p:pRg st="2" end="2"/>
                                            </p:txEl>
                                          </p:spTgt>
                                        </p:tgtEl>
                                        <p:attrNameLst>
                                          <p:attrName>style.visibility</p:attrName>
                                        </p:attrNameLst>
                                      </p:cBhvr>
                                      <p:to>
                                        <p:strVal val="visible"/>
                                      </p:to>
                                    </p:set>
                                    <p:animEffect transition="in" filter="barn(inVertical)">
                                      <p:cBhvr>
                                        <p:cTn id="17" dur="500"/>
                                        <p:tgtEl>
                                          <p:spTgt spid="40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4099">
                                            <p:txEl>
                                              <p:pRg st="3" end="3"/>
                                            </p:txEl>
                                          </p:spTgt>
                                        </p:tgtEl>
                                        <p:attrNameLst>
                                          <p:attrName>style.visibility</p:attrName>
                                        </p:attrNameLst>
                                      </p:cBhvr>
                                      <p:to>
                                        <p:strVal val="visible"/>
                                      </p:to>
                                    </p:set>
                                    <p:animEffect transition="in" filter="barn(inVertical)">
                                      <p:cBhvr>
                                        <p:cTn id="22" dur="500"/>
                                        <p:tgtEl>
                                          <p:spTgt spid="40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0" y="358"/>
            <a:ext cx="9144000" cy="1656992"/>
          </a:xfrm>
        </p:spPr>
        <p:txBody>
          <a:bodyPr/>
          <a:lstStyle/>
          <a:p>
            <a:r>
              <a:rPr lang="en-US" sz="3600" dirty="0">
                <a:solidFill>
                  <a:srgbClr val="FFC000"/>
                </a:solidFill>
              </a:rPr>
              <a:t>3. </a:t>
            </a:r>
            <a:r>
              <a:rPr lang="en-US" sz="3600" u="sng" dirty="0">
                <a:solidFill>
                  <a:srgbClr val="FFC000"/>
                </a:solidFill>
              </a:rPr>
              <a:t>Serve</a:t>
            </a:r>
            <a:r>
              <a:rPr lang="en-US" sz="3600" dirty="0">
                <a:solidFill>
                  <a:srgbClr val="FFC000"/>
                </a:solidFill>
              </a:rPr>
              <a:t> Smarter (vv. 10-11)</a:t>
            </a:r>
            <a:endParaRPr lang="en-US" sz="3600" dirty="0">
              <a:solidFill>
                <a:srgbClr val="FFC000"/>
              </a:solidFill>
              <a:effectLst/>
            </a:endParaRPr>
          </a:p>
        </p:txBody>
      </p:sp>
      <p:sp>
        <p:nvSpPr>
          <p:cNvPr id="4099" name="Rectangle 3"/>
          <p:cNvSpPr>
            <a:spLocks noGrp="1" noChangeArrowheads="1"/>
          </p:cNvSpPr>
          <p:nvPr>
            <p:ph type="subTitle" idx="1"/>
          </p:nvPr>
        </p:nvSpPr>
        <p:spPr>
          <a:xfrm>
            <a:off x="0" y="1200150"/>
            <a:ext cx="9144000" cy="3943350"/>
          </a:xfrm>
        </p:spPr>
        <p:txBody>
          <a:bodyPr/>
          <a:lstStyle/>
          <a:p>
            <a:endParaRPr lang="en-US" dirty="0">
              <a:solidFill>
                <a:schemeClr val="bg1"/>
              </a:solidFill>
            </a:endParaRPr>
          </a:p>
          <a:p>
            <a:r>
              <a:rPr lang="en-US" dirty="0">
                <a:solidFill>
                  <a:schemeClr val="bg1"/>
                </a:solidFill>
              </a:rPr>
              <a:t>The reason we share our gifts with other people is to </a:t>
            </a:r>
            <a:r>
              <a:rPr lang="en-US" u="sng" dirty="0">
                <a:solidFill>
                  <a:srgbClr val="FFC000"/>
                </a:solidFill>
              </a:rPr>
              <a:t>glorify</a:t>
            </a:r>
            <a:r>
              <a:rPr lang="en-US" dirty="0">
                <a:solidFill>
                  <a:schemeClr val="bg1"/>
                </a:solidFill>
              </a:rPr>
              <a:t> God</a:t>
            </a:r>
          </a:p>
          <a:p>
            <a:r>
              <a:rPr lang="en-US" dirty="0">
                <a:solidFill>
                  <a:schemeClr val="bg1"/>
                </a:solidFill>
              </a:rPr>
              <a:t>"</a:t>
            </a:r>
            <a:r>
              <a:rPr lang="en-US" u="sng" dirty="0">
                <a:solidFill>
                  <a:srgbClr val="FFC000"/>
                </a:solidFill>
              </a:rPr>
              <a:t>Manifold</a:t>
            </a:r>
            <a:r>
              <a:rPr lang="en-US" dirty="0">
                <a:solidFill>
                  <a:schemeClr val="bg1"/>
                </a:solidFill>
              </a:rPr>
              <a:t> grace" (v. 10)</a:t>
            </a:r>
          </a:p>
          <a:p>
            <a:r>
              <a:rPr lang="en-US" i="1" dirty="0">
                <a:solidFill>
                  <a:schemeClr val="bg1"/>
                </a:solidFill>
              </a:rPr>
              <a:t>Manifold</a:t>
            </a:r>
            <a:r>
              <a:rPr lang="en-US" dirty="0">
                <a:solidFill>
                  <a:schemeClr val="bg1"/>
                </a:solidFill>
              </a:rPr>
              <a:t> means many - </a:t>
            </a:r>
            <a:r>
              <a:rPr lang="en-US" u="sng" dirty="0">
                <a:solidFill>
                  <a:srgbClr val="FFC000"/>
                </a:solidFill>
              </a:rPr>
              <a:t>colored</a:t>
            </a:r>
            <a:endParaRPr lang="en-US" dirty="0">
              <a:solidFill>
                <a:srgbClr val="FFC000"/>
              </a:solidFill>
            </a:endParaRPr>
          </a:p>
          <a:p>
            <a:endParaRPr lang="en-US" dirty="0"/>
          </a:p>
          <a:p>
            <a:r>
              <a:rPr lang="en-US" dirty="0"/>
              <a:t> </a:t>
            </a:r>
            <a:endParaRPr lang="en-US" dirty="0">
              <a:effectLst/>
            </a:endParaRPr>
          </a:p>
        </p:txBody>
      </p:sp>
    </p:spTree>
    <p:extLst>
      <p:ext uri="{BB962C8B-B14F-4D97-AF65-F5344CB8AC3E}">
        <p14:creationId xmlns:p14="http://schemas.microsoft.com/office/powerpoint/2010/main" val="10390224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099">
                                            <p:txEl>
                                              <p:pRg st="1" end="1"/>
                                            </p:txEl>
                                          </p:spTgt>
                                        </p:tgtEl>
                                        <p:attrNameLst>
                                          <p:attrName>style.visibility</p:attrName>
                                        </p:attrNameLst>
                                      </p:cBhvr>
                                      <p:to>
                                        <p:strVal val="visible"/>
                                      </p:to>
                                    </p:set>
                                    <p:animEffect transition="in" filter="fade">
                                      <p:cBhvr>
                                        <p:cTn id="7" dur="500"/>
                                        <p:tgtEl>
                                          <p:spTgt spid="409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099">
                                            <p:txEl>
                                              <p:pRg st="2" end="2"/>
                                            </p:txEl>
                                          </p:spTgt>
                                        </p:tgtEl>
                                        <p:attrNameLst>
                                          <p:attrName>style.visibility</p:attrName>
                                        </p:attrNameLst>
                                      </p:cBhvr>
                                      <p:to>
                                        <p:strVal val="visible"/>
                                      </p:to>
                                    </p:set>
                                    <p:animEffect transition="in" filter="fade">
                                      <p:cBhvr>
                                        <p:cTn id="12" dur="500"/>
                                        <p:tgtEl>
                                          <p:spTgt spid="409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099">
                                            <p:txEl>
                                              <p:pRg st="3" end="3"/>
                                            </p:txEl>
                                          </p:spTgt>
                                        </p:tgtEl>
                                        <p:attrNameLst>
                                          <p:attrName>style.visibility</p:attrName>
                                        </p:attrNameLst>
                                      </p:cBhvr>
                                      <p:to>
                                        <p:strVal val="visible"/>
                                      </p:to>
                                    </p:set>
                                    <p:animEffect transition="in" filter="fade">
                                      <p:cBhvr>
                                        <p:cTn id="17" dur="500"/>
                                        <p:tgtEl>
                                          <p:spTgt spid="409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099">
                                            <p:txEl>
                                              <p:pRg st="5" end="5"/>
                                            </p:txEl>
                                          </p:spTgt>
                                        </p:tgtEl>
                                        <p:attrNameLst>
                                          <p:attrName>style.visibility</p:attrName>
                                        </p:attrNameLst>
                                      </p:cBhvr>
                                      <p:to>
                                        <p:strVal val="visible"/>
                                      </p:to>
                                    </p:set>
                                    <p:animEffect transition="in" filter="fade">
                                      <p:cBhvr>
                                        <p:cTn id="22" dur="500"/>
                                        <p:tgtEl>
                                          <p:spTgt spid="409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theme/theme1.xml><?xml version="1.0" encoding="utf-8"?>
<a:theme xmlns:a="http://schemas.openxmlformats.org/drawingml/2006/main" name="3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5108</TotalTime>
  <Words>424</Words>
  <Application>Microsoft Office PowerPoint</Application>
  <PresentationFormat>On-screen Show (16:9)</PresentationFormat>
  <Paragraphs>52</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Times New Roman</vt:lpstr>
      <vt:lpstr>3_Default Design</vt:lpstr>
      <vt:lpstr>PowerPoint Presentation</vt:lpstr>
      <vt:lpstr>Living Like There's No Tomorrow 1 Peter 4:7-11</vt:lpstr>
      <vt:lpstr>Living Like There's No Tomorrow 1 Peter 4:7-11</vt:lpstr>
      <vt:lpstr>1.Pray Harder (v. 7)</vt:lpstr>
      <vt:lpstr>1.Pray Harder (v. 7)</vt:lpstr>
      <vt:lpstr>2. Love Deeper (vv. 8-9)</vt:lpstr>
      <vt:lpstr>2. Love Deeper (vv. 8-9)</vt:lpstr>
      <vt:lpstr>3. Serve Smarter (vv. 10-11)</vt:lpstr>
      <vt:lpstr>3. Serve Smarter (vv. 10-11)</vt:lpstr>
      <vt:lpstr>3. Serve Smarter (vv. 10-11)</vt:lpstr>
      <vt:lpstr>Closing Thoughts</vt:lpstr>
      <vt:lpstr>Closing Thoughts</vt:lpstr>
      <vt:lpstr>Closing Thoughts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New Hope</dc:creator>
  <cp:lastModifiedBy>New Hope</cp:lastModifiedBy>
  <cp:revision>308</cp:revision>
  <dcterms:created xsi:type="dcterms:W3CDTF">2016-09-02T20:08:45Z</dcterms:created>
  <dcterms:modified xsi:type="dcterms:W3CDTF">2017-03-21T17:01:53Z</dcterms:modified>
</cp:coreProperties>
</file>