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</p:sldMasterIdLst>
  <p:notesMasterIdLst>
    <p:notesMasterId r:id="rId12"/>
  </p:notesMasterIdLst>
  <p:sldIdLst>
    <p:sldId id="1788" r:id="rId2"/>
    <p:sldId id="1789" r:id="rId3"/>
    <p:sldId id="1791" r:id="rId4"/>
    <p:sldId id="1792" r:id="rId5"/>
    <p:sldId id="1794" r:id="rId6"/>
    <p:sldId id="1795" r:id="rId7"/>
    <p:sldId id="1796" r:id="rId8"/>
    <p:sldId id="1797" r:id="rId9"/>
    <p:sldId id="1798" r:id="rId10"/>
    <p:sldId id="1799" r:id="rId11"/>
  </p:sldIdLst>
  <p:sldSz cx="9144000" cy="5143500" type="screen16x9"/>
  <p:notesSz cx="9144000" cy="6858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8" y="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8C6DC-C5AA-42F0-8536-286902DBC150}" type="datetimeFigureOut">
              <a:rPr lang="en-US" smtClean="0"/>
              <a:t>3/28/2017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6EDC6-4985-4917-BE54-BDEE2290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9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15E68-96D4-40FE-A361-AD0E12698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64A6-9437-4092-A9A5-6ADF4231F2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EB18-6F44-4986-A401-A0342AF3D7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FAB4-C4E3-45F3-B167-6B5C03AD7A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7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39A63-BBD7-46EB-918F-0E64BE29D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FF53E-8B7A-4609-9659-BDA21AABE8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26B7-C53B-47CB-A3AE-84B442C754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133B-52DB-40D4-8B34-9B722834BC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448F8-D3CE-40B4-A128-C5744A635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4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16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F08C-0342-40F8-90FB-A43D2FCB6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2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87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712D1-B8DC-4CA3-98AD-C9F053601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C8FCE7D-6DA5-4E8E-9143-ABBB6894429A}" type="slidenum">
              <a:rPr lang="en-US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1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"/>
            <a:ext cx="9144000" cy="1102519"/>
          </a:xfrm>
        </p:spPr>
        <p:txBody>
          <a:bodyPr/>
          <a:lstStyle/>
          <a:p>
            <a:pPr marL="457200"/>
            <a:r>
              <a:rPr lang="en-US" sz="3600" dirty="0">
                <a:solidFill>
                  <a:srgbClr val="FFC000"/>
                </a:solidFill>
              </a:rPr>
              <a:t>HOW TO COPE WITH SUFFERING</a:t>
            </a:r>
            <a:endParaRPr lang="en-US" sz="3600" dirty="0">
              <a:solidFill>
                <a:srgbClr val="FFC000"/>
              </a:solidFill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bg1"/>
                </a:solidFill>
              </a:rPr>
              <a:t>Ever </a:t>
            </a:r>
          </a:p>
          <a:p>
            <a:pPr algn="l" eaLnBrk="1" hangingPunct="1"/>
            <a:r>
              <a:rPr lang="en-US" b="1" dirty="0">
                <a:solidFill>
                  <a:schemeClr val="bg1"/>
                </a:solidFill>
              </a:rPr>
              <a:t>Felt</a:t>
            </a:r>
          </a:p>
          <a:p>
            <a:pPr algn="l" eaLnBrk="1" hangingPunct="1"/>
            <a:r>
              <a:rPr lang="en-US" b="1" dirty="0">
                <a:solidFill>
                  <a:schemeClr val="bg1"/>
                </a:solidFill>
              </a:rPr>
              <a:t>This </a:t>
            </a:r>
          </a:p>
          <a:p>
            <a:pPr algn="l" eaLnBrk="1" hangingPunct="1"/>
            <a:r>
              <a:rPr lang="en-US" b="1" dirty="0">
                <a:solidFill>
                  <a:schemeClr val="bg1"/>
                </a:solidFill>
              </a:rPr>
              <a:t>Way?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4787"/>
            <a:ext cx="6400800" cy="40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"/>
            <a:ext cx="9144000" cy="1102519"/>
          </a:xfrm>
        </p:spPr>
        <p:txBody>
          <a:bodyPr/>
          <a:lstStyle/>
          <a:p>
            <a:br>
              <a:rPr lang="en-US" sz="3600" u="sng" dirty="0">
                <a:solidFill>
                  <a:srgbClr val="FFC000"/>
                </a:solidFill>
              </a:rPr>
            </a:br>
            <a:br>
              <a:rPr lang="en-US" sz="3600" u="sng" dirty="0">
                <a:solidFill>
                  <a:srgbClr val="FFC000"/>
                </a:solidFill>
              </a:rPr>
            </a:br>
            <a:r>
              <a:rPr lang="en-US" sz="3600" u="sng" dirty="0">
                <a:solidFill>
                  <a:srgbClr val="FFC000"/>
                </a:solidFill>
              </a:rPr>
              <a:t>THE TWO NEGATIVES OF SUFFERING</a:t>
            </a:r>
            <a:br>
              <a:rPr lang="en-US" sz="3600" dirty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God has a </a:t>
            </a:r>
            <a:r>
              <a:rPr lang="en-US" u="sng" dirty="0">
                <a:solidFill>
                  <a:srgbClr val="FFC000"/>
                </a:solidFill>
              </a:rPr>
              <a:t>purpose</a:t>
            </a:r>
            <a:r>
              <a:rPr lang="en-US" dirty="0">
                <a:solidFill>
                  <a:schemeClr val="bg1"/>
                </a:solidFill>
              </a:rPr>
              <a:t> for it</a:t>
            </a:r>
          </a:p>
          <a:p>
            <a:r>
              <a:rPr lang="en-US" dirty="0">
                <a:solidFill>
                  <a:schemeClr val="bg1"/>
                </a:solidFill>
              </a:rPr>
              <a:t>It makes you </a:t>
            </a:r>
            <a:r>
              <a:rPr lang="en-US" u="sng" dirty="0">
                <a:solidFill>
                  <a:srgbClr val="FFC000"/>
                </a:solidFill>
              </a:rPr>
              <a:t>pure</a:t>
            </a:r>
            <a:r>
              <a:rPr lang="en-US" u="sng" dirty="0">
                <a:solidFill>
                  <a:schemeClr val="bg1"/>
                </a:solidFill>
              </a:rPr>
              <a:t>;</a:t>
            </a:r>
            <a:r>
              <a:rPr lang="en-US" dirty="0">
                <a:solidFill>
                  <a:schemeClr val="bg1"/>
                </a:solidFill>
              </a:rPr>
              <a:t> 1 Peter 1:6-7</a:t>
            </a:r>
          </a:p>
          <a:p>
            <a:r>
              <a:rPr lang="en-US" dirty="0">
                <a:solidFill>
                  <a:schemeClr val="bg1"/>
                </a:solidFill>
              </a:rPr>
              <a:t>It </a:t>
            </a:r>
            <a:r>
              <a:rPr lang="en-US" u="sng" dirty="0">
                <a:solidFill>
                  <a:srgbClr val="FFC000"/>
                </a:solidFill>
              </a:rPr>
              <a:t>humbles</a:t>
            </a:r>
            <a:r>
              <a:rPr lang="en-US" dirty="0">
                <a:solidFill>
                  <a:schemeClr val="bg1"/>
                </a:solidFill>
              </a:rPr>
              <a:t> you</a:t>
            </a:r>
          </a:p>
          <a:p>
            <a:r>
              <a:rPr lang="en-US" dirty="0">
                <a:solidFill>
                  <a:schemeClr val="bg1"/>
                </a:solidFill>
              </a:rPr>
              <a:t>It makes you </a:t>
            </a:r>
            <a:r>
              <a:rPr lang="en-US" u="sng" dirty="0">
                <a:solidFill>
                  <a:srgbClr val="FFC000"/>
                </a:solidFill>
              </a:rPr>
              <a:t>depend</a:t>
            </a:r>
            <a:r>
              <a:rPr lang="en-US" dirty="0">
                <a:solidFill>
                  <a:schemeClr val="bg1"/>
                </a:solidFill>
              </a:rPr>
              <a:t> on God like nothing else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013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"/>
            <a:ext cx="9144000" cy="1102519"/>
          </a:xfrm>
        </p:spPr>
        <p:txBody>
          <a:bodyPr/>
          <a:lstStyle/>
          <a:p>
            <a:pPr marL="457200"/>
            <a:br>
              <a:rPr lang="en-US" sz="3600" u="sng" dirty="0">
                <a:solidFill>
                  <a:srgbClr val="FFC000"/>
                </a:solidFill>
              </a:rPr>
            </a:br>
            <a:br>
              <a:rPr lang="en-US" sz="3600" u="sng" dirty="0">
                <a:solidFill>
                  <a:srgbClr val="FFC000"/>
                </a:solidFill>
              </a:rPr>
            </a:br>
            <a:r>
              <a:rPr lang="en-US" sz="3600" u="sng" dirty="0">
                <a:solidFill>
                  <a:srgbClr val="FFC000"/>
                </a:solidFill>
              </a:rPr>
              <a:t>Summary of Today’s Message</a:t>
            </a:r>
            <a:br>
              <a:rPr lang="en-US" sz="3600" dirty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Calibri"/>
              </a:rPr>
              <a:t>Pain and suffering dominate our world. To some, that poses an insurmountable roadblock to faith in a good and loving God. How can a loving God let such unlovely things happen all around the globe every day for millennia?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"/>
            <a:ext cx="9144000" cy="1102519"/>
          </a:xfrm>
        </p:spPr>
        <p:txBody>
          <a:bodyPr/>
          <a:lstStyle/>
          <a:p>
            <a:pPr marL="457200"/>
            <a:br>
              <a:rPr lang="en-US" sz="3600" u="sng" dirty="0">
                <a:solidFill>
                  <a:srgbClr val="FFC000"/>
                </a:solidFill>
              </a:rPr>
            </a:br>
            <a:br>
              <a:rPr lang="en-US" sz="3600" u="sng" dirty="0">
                <a:solidFill>
                  <a:srgbClr val="FFC000"/>
                </a:solidFill>
              </a:rPr>
            </a:br>
            <a:r>
              <a:rPr lang="en-US" sz="3600" u="sng" dirty="0">
                <a:solidFill>
                  <a:srgbClr val="FFC000"/>
                </a:solidFill>
              </a:rPr>
              <a:t>Summary of Today’s Message</a:t>
            </a:r>
            <a:br>
              <a:rPr lang="en-US" sz="3600" dirty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Calibri"/>
              </a:rPr>
              <a:t>Not only is this a deal breaker for unbelievers, but it presents a quandary for believers who want to make sense out of everything in life. </a:t>
            </a:r>
          </a:p>
          <a:p>
            <a:pPr marL="457200"/>
            <a:r>
              <a:rPr lang="en-US" dirty="0">
                <a:solidFill>
                  <a:schemeClr val="bg1"/>
                </a:solidFill>
              </a:rPr>
              <a:t>The apostle Peter weighed in on these issues in a very personal way to his fellow Christians.</a:t>
            </a: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"/>
            <a:ext cx="9144000" cy="1102519"/>
          </a:xfrm>
        </p:spPr>
        <p:txBody>
          <a:bodyPr/>
          <a:lstStyle/>
          <a:p>
            <a:br>
              <a:rPr lang="en-US" sz="3600" u="sng" dirty="0">
                <a:solidFill>
                  <a:srgbClr val="FFC000"/>
                </a:solidFill>
              </a:rPr>
            </a:br>
            <a:br>
              <a:rPr lang="en-US" sz="3600" u="sng" dirty="0">
                <a:solidFill>
                  <a:srgbClr val="FFC000"/>
                </a:solidFill>
              </a:rPr>
            </a:br>
            <a:r>
              <a:rPr lang="en-US" sz="3600" u="sng" dirty="0">
                <a:solidFill>
                  <a:srgbClr val="FFC000"/>
                </a:solidFill>
              </a:rPr>
              <a:t>THE TWO NEGATIVES OF SUFFERING</a:t>
            </a:r>
            <a:br>
              <a:rPr lang="en-US" sz="3600" dirty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(1) Don't Be </a:t>
            </a:r>
            <a:r>
              <a:rPr lang="en-US" u="sng" dirty="0">
                <a:solidFill>
                  <a:srgbClr val="FFC000"/>
                </a:solidFill>
              </a:rPr>
              <a:t>Surprised</a:t>
            </a:r>
            <a:r>
              <a:rPr lang="en-US" dirty="0">
                <a:solidFill>
                  <a:schemeClr val="bg1"/>
                </a:solidFill>
              </a:rPr>
              <a:t> by Suffering (v. 12)</a:t>
            </a:r>
          </a:p>
          <a:p>
            <a:r>
              <a:rPr lang="en-US" dirty="0">
                <a:solidFill>
                  <a:schemeClr val="bg1"/>
                </a:solidFill>
              </a:rPr>
              <a:t>"How could a God of love who's all-powerful ever allow evil to exist?"</a:t>
            </a:r>
          </a:p>
          <a:p>
            <a:r>
              <a:rPr lang="en-US" dirty="0">
                <a:solidFill>
                  <a:schemeClr val="bg1"/>
                </a:solidFill>
              </a:rPr>
              <a:t>Formal term: </a:t>
            </a:r>
            <a:r>
              <a:rPr lang="en-US" i="1" u="sng" dirty="0">
                <a:solidFill>
                  <a:srgbClr val="FFC000"/>
                </a:solidFill>
              </a:rPr>
              <a:t>theodicy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Whenever you ask why there's so much evil in the world, you only ask that because you have some notion that there is supreme good</a:t>
            </a: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"/>
            <a:ext cx="9144000" cy="1102519"/>
          </a:xfrm>
        </p:spPr>
        <p:txBody>
          <a:bodyPr/>
          <a:lstStyle/>
          <a:p>
            <a:br>
              <a:rPr lang="en-US" sz="3600" u="sng" dirty="0">
                <a:solidFill>
                  <a:srgbClr val="FFC000"/>
                </a:solidFill>
              </a:rPr>
            </a:br>
            <a:br>
              <a:rPr lang="en-US" sz="3600" u="sng" dirty="0">
                <a:solidFill>
                  <a:srgbClr val="FFC000"/>
                </a:solidFill>
              </a:rPr>
            </a:br>
            <a:r>
              <a:rPr lang="en-US" sz="3600" u="sng" dirty="0">
                <a:solidFill>
                  <a:srgbClr val="FFC000"/>
                </a:solidFill>
              </a:rPr>
              <a:t>THE TWO NEGATIVES OF SUFFERING</a:t>
            </a:r>
            <a:br>
              <a:rPr lang="en-US" sz="3600" dirty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C.S. Lewis 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</a:rPr>
              <a:t>"If the universe is so bad...how on earth did human beings ever come to attribute it to the activity of a wise and good Creator?" </a:t>
            </a:r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"/>
            <a:ext cx="9144000" cy="1102519"/>
          </a:xfrm>
        </p:spPr>
        <p:txBody>
          <a:bodyPr/>
          <a:lstStyle/>
          <a:p>
            <a:br>
              <a:rPr lang="en-US" sz="3600" u="sng" dirty="0">
                <a:solidFill>
                  <a:srgbClr val="FFC000"/>
                </a:solidFill>
              </a:rPr>
            </a:br>
            <a:br>
              <a:rPr lang="en-US" sz="3600" u="sng" dirty="0">
                <a:solidFill>
                  <a:srgbClr val="FFC000"/>
                </a:solidFill>
              </a:rPr>
            </a:br>
            <a:r>
              <a:rPr lang="en-US" sz="3600" u="sng" dirty="0">
                <a:solidFill>
                  <a:srgbClr val="FFC000"/>
                </a:solidFill>
              </a:rPr>
              <a:t>THE TWO NEGATIVES OF SUFFERING</a:t>
            </a:r>
            <a:br>
              <a:rPr lang="en-US" sz="3600" dirty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If more than ninety percent of all the people who have ever lived on earth have believed in God, where did that notion come from?</a:t>
            </a:r>
          </a:p>
          <a:p>
            <a:r>
              <a:rPr lang="en-US" dirty="0">
                <a:solidFill>
                  <a:schemeClr val="bg1"/>
                </a:solidFill>
              </a:rPr>
              <a:t>If there's no God, there are no ultimate values; if there are no ultimate values, there's no such thing as good or evil</a:t>
            </a: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"/>
            <a:ext cx="9144000" cy="1102519"/>
          </a:xfrm>
        </p:spPr>
        <p:txBody>
          <a:bodyPr/>
          <a:lstStyle/>
          <a:p>
            <a:br>
              <a:rPr lang="en-US" sz="3600" u="sng" dirty="0">
                <a:solidFill>
                  <a:srgbClr val="FFC000"/>
                </a:solidFill>
              </a:rPr>
            </a:br>
            <a:br>
              <a:rPr lang="en-US" sz="3600" u="sng" dirty="0">
                <a:solidFill>
                  <a:srgbClr val="FFC000"/>
                </a:solidFill>
              </a:rPr>
            </a:br>
            <a:r>
              <a:rPr lang="en-US" sz="3600" u="sng" dirty="0">
                <a:solidFill>
                  <a:srgbClr val="FFC000"/>
                </a:solidFill>
              </a:rPr>
              <a:t>THE TWO NEGATIVES OF SUFFERING</a:t>
            </a:r>
            <a:br>
              <a:rPr lang="en-US" sz="3600" dirty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r>
              <a:rPr lang="en-US" i="1" u="sng" dirty="0">
                <a:solidFill>
                  <a:srgbClr val="FFC000"/>
                </a:solidFill>
              </a:rPr>
              <a:t>Fiery</a:t>
            </a:r>
            <a:r>
              <a:rPr lang="en-US" i="1" dirty="0">
                <a:solidFill>
                  <a:schemeClr val="bg1"/>
                </a:solidFill>
              </a:rPr>
              <a:t> trial</a:t>
            </a:r>
            <a:r>
              <a:rPr lang="en-US" dirty="0">
                <a:solidFill>
                  <a:schemeClr val="bg1"/>
                </a:solidFill>
              </a:rPr>
              <a:t> (v. 12)</a:t>
            </a:r>
          </a:p>
          <a:p>
            <a:r>
              <a:rPr lang="en-US" dirty="0">
                <a:solidFill>
                  <a:schemeClr val="bg1"/>
                </a:solidFill>
              </a:rPr>
              <a:t>In the summer of AD 64, Rome burned; most people believe Caesar Nero started the fire</a:t>
            </a:r>
          </a:p>
          <a:p>
            <a:r>
              <a:rPr lang="en-US" dirty="0">
                <a:solidFill>
                  <a:schemeClr val="bg1"/>
                </a:solidFill>
              </a:rPr>
              <a:t>The population nearly revolted, and Nero blamed the Christians</a:t>
            </a: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"/>
            <a:ext cx="9144000" cy="1102519"/>
          </a:xfrm>
        </p:spPr>
        <p:txBody>
          <a:bodyPr/>
          <a:lstStyle/>
          <a:p>
            <a:br>
              <a:rPr lang="en-US" sz="3600" u="sng" dirty="0">
                <a:solidFill>
                  <a:srgbClr val="FFC000"/>
                </a:solidFill>
              </a:rPr>
            </a:br>
            <a:br>
              <a:rPr lang="en-US" sz="3600" u="sng" dirty="0">
                <a:solidFill>
                  <a:srgbClr val="FFC000"/>
                </a:solidFill>
              </a:rPr>
            </a:br>
            <a:r>
              <a:rPr lang="en-US" sz="3600" u="sng" dirty="0">
                <a:solidFill>
                  <a:srgbClr val="FFC000"/>
                </a:solidFill>
              </a:rPr>
              <a:t>THE TWO NEGATIVES OF SUFFERING</a:t>
            </a:r>
            <a:br>
              <a:rPr lang="en-US" sz="3600" dirty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r>
              <a:rPr lang="en-US" i="1" u="sng" dirty="0">
                <a:solidFill>
                  <a:srgbClr val="FFC000"/>
                </a:solidFill>
              </a:rPr>
              <a:t>Fiery</a:t>
            </a:r>
            <a:r>
              <a:rPr lang="en-US" i="1" dirty="0">
                <a:solidFill>
                  <a:schemeClr val="bg1"/>
                </a:solidFill>
              </a:rPr>
              <a:t> trial</a:t>
            </a:r>
            <a:r>
              <a:rPr lang="en-US" dirty="0">
                <a:solidFill>
                  <a:schemeClr val="bg1"/>
                </a:solidFill>
              </a:rPr>
              <a:t> (v. 12)</a:t>
            </a:r>
          </a:p>
          <a:p>
            <a:r>
              <a:rPr lang="en-US" dirty="0">
                <a:solidFill>
                  <a:schemeClr val="bg1"/>
                </a:solidFill>
              </a:rPr>
              <a:t>He put many of them on poles, doused them in pitch, and used them as torches to light up the imperial gardens at night</a:t>
            </a:r>
          </a:p>
          <a:p>
            <a:r>
              <a:rPr lang="en-US" dirty="0">
                <a:solidFill>
                  <a:schemeClr val="bg1"/>
                </a:solidFill>
              </a:rPr>
              <a:t>This began a two-hundred-year reign of terror against Roman believers</a:t>
            </a: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"/>
            <a:ext cx="9144000" cy="1102519"/>
          </a:xfrm>
        </p:spPr>
        <p:txBody>
          <a:bodyPr/>
          <a:lstStyle/>
          <a:p>
            <a:br>
              <a:rPr lang="en-US" sz="3600" u="sng" dirty="0">
                <a:solidFill>
                  <a:srgbClr val="FFC000"/>
                </a:solidFill>
              </a:rPr>
            </a:br>
            <a:br>
              <a:rPr lang="en-US" sz="3600" u="sng" dirty="0">
                <a:solidFill>
                  <a:srgbClr val="FFC000"/>
                </a:solidFill>
              </a:rPr>
            </a:br>
            <a:r>
              <a:rPr lang="en-US" sz="3600" u="sng" dirty="0">
                <a:solidFill>
                  <a:srgbClr val="FFC000"/>
                </a:solidFill>
              </a:rPr>
              <a:t>THE TWO NEGATIVES OF SUFFERING</a:t>
            </a:r>
            <a:br>
              <a:rPr lang="en-US" sz="3600" dirty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(2) Don't Be </a:t>
            </a:r>
            <a:r>
              <a:rPr lang="en-US" u="sng" dirty="0">
                <a:solidFill>
                  <a:srgbClr val="FFC000"/>
                </a:solidFill>
              </a:rPr>
              <a:t>Scared</a:t>
            </a:r>
            <a:r>
              <a:rPr lang="en-US" dirty="0">
                <a:solidFill>
                  <a:schemeClr val="bg1"/>
                </a:solidFill>
              </a:rPr>
              <a:t> by Suffering (vv. 13-14)</a:t>
            </a:r>
          </a:p>
          <a:p>
            <a:r>
              <a:rPr lang="en-US" dirty="0">
                <a:solidFill>
                  <a:schemeClr val="bg1"/>
                </a:solidFill>
              </a:rPr>
              <a:t>Someone asked C.S. Lewis, "Why do the righteous suffer?" and he answered, "Why not? They're the only ones who can take it"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10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5105</TotalTime>
  <Words>389</Words>
  <Application>Microsoft Office PowerPoint</Application>
  <PresentationFormat>On-screen Show (16:9)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3_Default Design</vt:lpstr>
      <vt:lpstr>HOW TO COPE WITH SUFFERING</vt:lpstr>
      <vt:lpstr>  Summary of Today’s Message </vt:lpstr>
      <vt:lpstr>  Summary of Today’s Message </vt:lpstr>
      <vt:lpstr>  THE TWO NEGATIVES OF SUFFERING </vt:lpstr>
      <vt:lpstr>  THE TWO NEGATIVES OF SUFFERING </vt:lpstr>
      <vt:lpstr>  THE TWO NEGATIVES OF SUFFERING </vt:lpstr>
      <vt:lpstr>  THE TWO NEGATIVES OF SUFFERING </vt:lpstr>
      <vt:lpstr>  THE TWO NEGATIVES OF SUFFERING </vt:lpstr>
      <vt:lpstr>  THE TWO NEGATIVES OF SUFFERING </vt:lpstr>
      <vt:lpstr>  THE TWO NEGATIVES OF SUFFERING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Hope</dc:creator>
  <cp:lastModifiedBy>New Hope</cp:lastModifiedBy>
  <cp:revision>314</cp:revision>
  <dcterms:created xsi:type="dcterms:W3CDTF">2016-09-02T20:08:45Z</dcterms:created>
  <dcterms:modified xsi:type="dcterms:W3CDTF">2017-03-28T17:26:55Z</dcterms:modified>
</cp:coreProperties>
</file>