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8"/>
  </p:notesMasterIdLst>
  <p:handoutMasterIdLst>
    <p:handoutMasterId r:id="rId19"/>
  </p:handoutMasterIdLst>
  <p:sldIdLst>
    <p:sldId id="875" r:id="rId2"/>
    <p:sldId id="956" r:id="rId3"/>
    <p:sldId id="877" r:id="rId4"/>
    <p:sldId id="878" r:id="rId5"/>
    <p:sldId id="879" r:id="rId6"/>
    <p:sldId id="958" r:id="rId7"/>
    <p:sldId id="957" r:id="rId8"/>
    <p:sldId id="880" r:id="rId9"/>
    <p:sldId id="881" r:id="rId10"/>
    <p:sldId id="884" r:id="rId11"/>
    <p:sldId id="885" r:id="rId12"/>
    <p:sldId id="886" r:id="rId13"/>
    <p:sldId id="887" r:id="rId14"/>
    <p:sldId id="888" r:id="rId15"/>
    <p:sldId id="959" r:id="rId16"/>
    <p:sldId id="89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88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142C6B-DD48-4EE3-98EB-0EA486A89614}" type="datetimeFigureOut">
              <a:rPr lang="en-US" smtClean="0"/>
              <a:t>11/25/2014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571A9B7-1DB1-46D0-AAA0-3681389B78EF}" type="slidenum">
              <a:rPr lang="en-US" smtClean="0"/>
              <a:t>‹#›</a:t>
            </a:fld>
            <a:endParaRPr lang="en-US"/>
          </a:p>
        </p:txBody>
      </p:sp>
    </p:spTree>
    <p:extLst>
      <p:ext uri="{BB962C8B-B14F-4D97-AF65-F5344CB8AC3E}">
        <p14:creationId xmlns:p14="http://schemas.microsoft.com/office/powerpoint/2010/main" val="3908156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808A1-910F-4AE0-BA8E-9355783F1647}" type="datetimeFigureOut">
              <a:rPr lang="en-US" smtClean="0"/>
              <a:t>11/25/2014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34670F-F80F-4371-9201-AAB3AD9A924B}" type="slidenum">
              <a:rPr lang="en-US" smtClean="0"/>
              <a:t>‹#›</a:t>
            </a:fld>
            <a:endParaRPr lang="en-US"/>
          </a:p>
        </p:txBody>
      </p:sp>
    </p:spTree>
    <p:extLst>
      <p:ext uri="{BB962C8B-B14F-4D97-AF65-F5344CB8AC3E}">
        <p14:creationId xmlns:p14="http://schemas.microsoft.com/office/powerpoint/2010/main" val="1464092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9515E68-96D4-40FE-A361-AD0E126988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96660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09B64A6-9437-4092-A9A5-6ADF4231F2E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08311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8DBEB18-6F44-4986-A401-A0342AF3D75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59568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32FFAB4-C4E3-45F3-B167-6B5C03AD7AB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65327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639A63-BBD7-46EB-918F-0E64BE29D3B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92501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31FF53E-8B7A-4609-9659-BDA21AABE8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54536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5526B7-C53B-47CB-A3AE-84B442C754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0822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B03133B-52DB-40D4-8B34-9B722834BCA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18141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B6448F8-D3CE-40B4-A128-C5744A6357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0828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BFF08C-0342-40F8-90FB-A43D2FCB656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14410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D712D1-B8DC-4CA3-98AD-C9F053601F8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81102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endParaRPr lang="en-US">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fontAlgn="base">
              <a:spcBef>
                <a:spcPct val="0"/>
              </a:spcBef>
              <a:spcAft>
                <a:spcPct val="0"/>
              </a:spcAft>
              <a:defRPr/>
            </a:pPr>
            <a:endParaRPr lang="en-US">
              <a:solidFill>
                <a:srgbClr val="000000"/>
              </a:solidFill>
              <a:latin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5C8FCE7D-6DA5-4E8E-9143-ABBB6894429A}" type="slidenum">
              <a:rPr lang="en-US">
                <a:solidFill>
                  <a:srgbClr val="000000"/>
                </a:solidFill>
                <a:latin typeface="Arial" charset="0"/>
              </a:rPr>
              <a:pPr fontAlgn="base">
                <a:spcBef>
                  <a:spcPct val="0"/>
                </a:spcBef>
                <a:spcAft>
                  <a:spcPct val="0"/>
                </a:spcAft>
                <a:defRPr/>
              </a:pPr>
              <a:t>‹#›</a:t>
            </a:fld>
            <a:endParaRPr lang="en-US">
              <a:solidFill>
                <a:srgbClr val="000000"/>
              </a:solidFill>
              <a:latin typeface="Arial" charset="0"/>
            </a:endParaRPr>
          </a:p>
        </p:txBody>
      </p:sp>
    </p:spTree>
    <p:extLst>
      <p:ext uri="{BB962C8B-B14F-4D97-AF65-F5344CB8AC3E}">
        <p14:creationId xmlns:p14="http://schemas.microsoft.com/office/powerpoint/2010/main" val="1450199546"/>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2438394"/>
          </a:xfrm>
        </p:spPr>
        <p:txBody>
          <a:bodyPr/>
          <a:lstStyle/>
          <a:p>
            <a:r>
              <a:rPr lang="en-US" sz="3600" dirty="0" smtClean="0"/>
              <a:t/>
            </a:r>
            <a:br>
              <a:rPr lang="en-US" sz="3600" dirty="0" smtClean="0"/>
            </a:br>
            <a:r>
              <a:rPr lang="en-US" sz="3600" dirty="0" smtClean="0">
                <a:solidFill>
                  <a:schemeClr val="bg1"/>
                </a:solidFill>
              </a:rPr>
              <a:t>ALL </a:t>
            </a:r>
            <a:r>
              <a:rPr lang="en-US" sz="3600" dirty="0">
                <a:solidFill>
                  <a:schemeClr val="bg1"/>
                </a:solidFill>
              </a:rPr>
              <a:t>OF ME</a:t>
            </a:r>
            <a:br>
              <a:rPr lang="en-US" sz="3600" dirty="0">
                <a:solidFill>
                  <a:schemeClr val="bg1"/>
                </a:solidFill>
              </a:rPr>
            </a:br>
            <a:r>
              <a:rPr lang="en-US" sz="3600" dirty="0" smtClean="0">
                <a:solidFill>
                  <a:schemeClr val="bg1"/>
                </a:solidFill>
              </a:rPr>
              <a:t>PSALM </a:t>
            </a:r>
            <a:r>
              <a:rPr lang="en-US" sz="3600" dirty="0">
                <a:solidFill>
                  <a:schemeClr val="bg1"/>
                </a:solidFill>
              </a:rPr>
              <a:t>100</a:t>
            </a:r>
            <a:br>
              <a:rPr lang="en-US" sz="3600" dirty="0">
                <a:solidFill>
                  <a:schemeClr val="bg1"/>
                </a:solidFill>
              </a:rPr>
            </a:br>
            <a:endParaRPr lang="en-US" sz="3600" b="1" dirty="0">
              <a:solidFill>
                <a:schemeClr val="bg1"/>
              </a:solidFill>
              <a:effectLst/>
              <a:latin typeface="Calibri"/>
              <a:ea typeface="Calibri"/>
              <a:cs typeface="Times New Roman"/>
            </a:endParaRPr>
          </a:p>
        </p:txBody>
      </p:sp>
      <p:sp>
        <p:nvSpPr>
          <p:cNvPr id="4099" name="Rectangle 3"/>
          <p:cNvSpPr>
            <a:spLocks noGrp="1" noChangeArrowheads="1"/>
          </p:cNvSpPr>
          <p:nvPr>
            <p:ph type="subTitle" idx="1"/>
          </p:nvPr>
        </p:nvSpPr>
        <p:spPr>
          <a:xfrm>
            <a:off x="0" y="1981200"/>
            <a:ext cx="9144000" cy="4876800"/>
          </a:xfrm>
        </p:spPr>
        <p:txBody>
          <a:bodyPr/>
          <a:lstStyle/>
          <a:p>
            <a:pPr eaLnBrk="1" hangingPunct="1"/>
            <a:endParaRPr lang="en-US" sz="3600" dirty="0" smtClean="0">
              <a:solidFill>
                <a:schemeClr val="bg1"/>
              </a:solidFill>
              <a:ea typeface="Calibri"/>
            </a:endParaRPr>
          </a:p>
          <a:p>
            <a:pPr eaLnBrk="1" hangingPunct="1"/>
            <a:r>
              <a:rPr lang="en-US" sz="3600" dirty="0" smtClean="0">
                <a:solidFill>
                  <a:schemeClr val="bg1"/>
                </a:solidFill>
                <a:ea typeface="Calibri"/>
              </a:rPr>
              <a:t>How </a:t>
            </a:r>
            <a:r>
              <a:rPr lang="en-US" sz="3600" dirty="0">
                <a:solidFill>
                  <a:schemeClr val="bg1"/>
                </a:solidFill>
                <a:ea typeface="Calibri"/>
              </a:rPr>
              <a:t>should we treat the One who loves us </a:t>
            </a:r>
            <a:r>
              <a:rPr lang="en-US" sz="3600" dirty="0" smtClean="0">
                <a:solidFill>
                  <a:schemeClr val="bg1"/>
                </a:solidFill>
                <a:ea typeface="Calibri"/>
              </a:rPr>
              <a:t>consistently </a:t>
            </a:r>
            <a:r>
              <a:rPr lang="en-US" sz="3600" dirty="0">
                <a:solidFill>
                  <a:schemeClr val="bg1"/>
                </a:solidFill>
                <a:ea typeface="Calibri"/>
              </a:rPr>
              <a:t>and provides for us faithfully</a:t>
            </a:r>
            <a:r>
              <a:rPr lang="en-US" sz="3600" dirty="0" smtClean="0">
                <a:solidFill>
                  <a:schemeClr val="bg1"/>
                </a:solidFill>
                <a:ea typeface="Calibri"/>
              </a:rPr>
              <a:t>? </a:t>
            </a:r>
          </a:p>
          <a:p>
            <a:r>
              <a:rPr lang="en-US" sz="3600" dirty="0">
                <a:solidFill>
                  <a:schemeClr val="bg1"/>
                </a:solidFill>
              </a:rPr>
              <a:t>As a believer, what would you do </a:t>
            </a:r>
            <a:r>
              <a:rPr lang="en-US" sz="3600" u="sng" dirty="0">
                <a:solidFill>
                  <a:srgbClr val="FFC000"/>
                </a:solidFill>
              </a:rPr>
              <a:t>differently?</a:t>
            </a:r>
            <a:endParaRPr lang="en-US" sz="3600" dirty="0">
              <a:solidFill>
                <a:srgbClr val="FFC000"/>
              </a:solidFill>
            </a:endParaRPr>
          </a:p>
          <a:p>
            <a:pPr eaLnBrk="1" hangingPunct="1"/>
            <a:endParaRPr lang="en-US" sz="3600" b="1" dirty="0" smtClean="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938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0" y="0"/>
            <a:ext cx="3872019" cy="769441"/>
          </a:xfrm>
          <a:prstGeom prst="rect">
            <a:avLst/>
          </a:prstGeom>
          <a:noFill/>
        </p:spPr>
        <p:txBody>
          <a:bodyPr wrap="square" rtlCol="0">
            <a:spAutoFit/>
          </a:bodyPr>
          <a:lstStyle/>
          <a:p>
            <a:r>
              <a:rPr lang="en-US" sz="4400" dirty="0" smtClean="0">
                <a:solidFill>
                  <a:schemeClr val="bg1"/>
                </a:solidFill>
              </a:rPr>
              <a:t>ALL OF ME</a:t>
            </a:r>
            <a:endParaRPr lang="en-US" sz="4400" dirty="0">
              <a:solidFill>
                <a:schemeClr val="bg1"/>
              </a:solidFill>
            </a:endParaRPr>
          </a:p>
        </p:txBody>
      </p:sp>
      <p:sp>
        <p:nvSpPr>
          <p:cNvPr id="3" name="TextBox 2"/>
          <p:cNvSpPr txBox="1"/>
          <p:nvPr/>
        </p:nvSpPr>
        <p:spPr>
          <a:xfrm>
            <a:off x="5791200" y="769441"/>
            <a:ext cx="3054041" cy="769441"/>
          </a:xfrm>
          <a:prstGeom prst="rect">
            <a:avLst/>
          </a:prstGeom>
          <a:noFill/>
        </p:spPr>
        <p:txBody>
          <a:bodyPr wrap="none" rtlCol="0">
            <a:spAutoFit/>
          </a:bodyPr>
          <a:lstStyle/>
          <a:p>
            <a:r>
              <a:rPr lang="en-US" sz="4400" dirty="0" smtClean="0">
                <a:solidFill>
                  <a:schemeClr val="bg1"/>
                </a:solidFill>
              </a:rPr>
              <a:t>PSALM 100</a:t>
            </a:r>
            <a:endParaRPr lang="en-US" sz="4400" dirty="0">
              <a:solidFill>
                <a:schemeClr val="bg1"/>
              </a:solidFill>
            </a:endParaRPr>
          </a:p>
        </p:txBody>
      </p:sp>
    </p:spTree>
    <p:extLst>
      <p:ext uri="{BB962C8B-B14F-4D97-AF65-F5344CB8AC3E}">
        <p14:creationId xmlns:p14="http://schemas.microsoft.com/office/powerpoint/2010/main" val="7600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904994"/>
          </a:xfrm>
        </p:spPr>
        <p:txBody>
          <a:bodyPr/>
          <a:lstStyle/>
          <a:p>
            <a:r>
              <a:rPr lang="en-US" sz="4000" dirty="0">
                <a:solidFill>
                  <a:schemeClr val="bg1"/>
                </a:solidFill>
                <a:ea typeface="Times New Roman"/>
              </a:rPr>
              <a:t>Serve God </a:t>
            </a:r>
            <a:r>
              <a:rPr lang="en-US" sz="4000" u="sng" dirty="0">
                <a:solidFill>
                  <a:srgbClr val="FFC000"/>
                </a:solidFill>
                <a:ea typeface="Times New Roman"/>
              </a:rPr>
              <a:t>Gladly</a:t>
            </a:r>
            <a:r>
              <a:rPr lang="en-US" sz="4000" dirty="0">
                <a:solidFill>
                  <a:schemeClr val="bg1"/>
                </a:solidFill>
                <a:ea typeface="Times New Roman"/>
              </a:rPr>
              <a:t> (v. 2)</a:t>
            </a:r>
            <a:endParaRPr lang="en-US" sz="4000" dirty="0">
              <a:solidFill>
                <a:schemeClr val="bg1"/>
              </a:solidFill>
              <a:effectLst/>
            </a:endParaRPr>
          </a:p>
        </p:txBody>
      </p:sp>
      <p:sp>
        <p:nvSpPr>
          <p:cNvPr id="4099" name="Rectangle 3"/>
          <p:cNvSpPr>
            <a:spLocks noGrp="1" noChangeArrowheads="1"/>
          </p:cNvSpPr>
          <p:nvPr>
            <p:ph type="subTitle" idx="1"/>
          </p:nvPr>
        </p:nvSpPr>
        <p:spPr>
          <a:xfrm>
            <a:off x="0" y="1676400"/>
            <a:ext cx="9144000" cy="5181600"/>
          </a:xfrm>
        </p:spPr>
        <p:txBody>
          <a:bodyPr/>
          <a:lstStyle/>
          <a:p>
            <a:r>
              <a:rPr lang="en-US" sz="4000" dirty="0">
                <a:solidFill>
                  <a:schemeClr val="bg1"/>
                </a:solidFill>
                <a:ea typeface="Times New Roman"/>
              </a:rPr>
              <a:t>God wants more than fans; God wants </a:t>
            </a:r>
            <a:r>
              <a:rPr lang="en-US" sz="4000" u="sng" dirty="0" smtClean="0">
                <a:solidFill>
                  <a:srgbClr val="FFC000"/>
                </a:solidFill>
                <a:ea typeface="Times New Roman"/>
              </a:rPr>
              <a:t>followers </a:t>
            </a:r>
          </a:p>
          <a:p>
            <a:r>
              <a:rPr lang="en-US" sz="4000" dirty="0">
                <a:solidFill>
                  <a:schemeClr val="bg1"/>
                </a:solidFill>
                <a:ea typeface="Times New Roman"/>
              </a:rPr>
              <a:t>Spiritual maturity isn't measured by glorious singing as much as by </a:t>
            </a:r>
            <a:r>
              <a:rPr lang="en-US" sz="4000" u="sng" dirty="0">
                <a:solidFill>
                  <a:srgbClr val="FFC000"/>
                </a:solidFill>
                <a:ea typeface="Times New Roman"/>
              </a:rPr>
              <a:t>glad </a:t>
            </a:r>
            <a:r>
              <a:rPr lang="en-US" sz="4000" dirty="0">
                <a:solidFill>
                  <a:schemeClr val="bg1"/>
                </a:solidFill>
                <a:ea typeface="Times New Roman"/>
              </a:rPr>
              <a:t>serving</a:t>
            </a:r>
            <a:endParaRPr lang="en-US" sz="4000" dirty="0">
              <a:solidFill>
                <a:schemeClr val="bg1"/>
              </a:solidFill>
            </a:endParaRPr>
          </a:p>
          <a:p>
            <a:r>
              <a:rPr lang="en-US" sz="4000" u="sng" dirty="0">
                <a:solidFill>
                  <a:srgbClr val="FFC000"/>
                </a:solidFill>
                <a:ea typeface="Times New Roman"/>
              </a:rPr>
              <a:t>Worshipping </a:t>
            </a:r>
            <a:r>
              <a:rPr lang="en-US" sz="4000" dirty="0">
                <a:solidFill>
                  <a:schemeClr val="bg1"/>
                </a:solidFill>
                <a:ea typeface="Times New Roman"/>
              </a:rPr>
              <a:t>is a lot better than </a:t>
            </a:r>
            <a:r>
              <a:rPr lang="en-US" sz="4000" u="sng" dirty="0">
                <a:solidFill>
                  <a:srgbClr val="FFC000"/>
                </a:solidFill>
                <a:ea typeface="Times New Roman"/>
              </a:rPr>
              <a:t>whining</a:t>
            </a:r>
            <a:endParaRPr lang="en-US" sz="4000" dirty="0">
              <a:solidFill>
                <a:srgbClr val="FFC000"/>
              </a:solidFill>
            </a:endParaRPr>
          </a:p>
          <a:p>
            <a:r>
              <a:rPr lang="en-US" sz="4000" dirty="0">
                <a:solidFill>
                  <a:schemeClr val="bg1"/>
                </a:solidFill>
                <a:ea typeface="Times New Roman"/>
              </a:rPr>
              <a:t>God loves a </a:t>
            </a:r>
            <a:r>
              <a:rPr lang="en-US" sz="4000" u="sng" dirty="0">
                <a:solidFill>
                  <a:srgbClr val="FFC000"/>
                </a:solidFill>
                <a:ea typeface="Times New Roman"/>
              </a:rPr>
              <a:t>cheerful giver</a:t>
            </a:r>
            <a:r>
              <a:rPr lang="en-US" sz="4000" dirty="0">
                <a:solidFill>
                  <a:srgbClr val="FFC000"/>
                </a:solidFill>
                <a:ea typeface="Times New Roman"/>
              </a:rPr>
              <a:t> </a:t>
            </a:r>
            <a:r>
              <a:rPr lang="en-US" sz="4000" dirty="0">
                <a:solidFill>
                  <a:schemeClr val="bg1"/>
                </a:solidFill>
                <a:ea typeface="Times New Roman"/>
              </a:rPr>
              <a:t>God also loves a cheerful </a:t>
            </a:r>
            <a:r>
              <a:rPr lang="en-US" sz="4000" u="sng" dirty="0">
                <a:solidFill>
                  <a:srgbClr val="FFC000"/>
                </a:solidFill>
                <a:ea typeface="Times New Roman"/>
              </a:rPr>
              <a:t>liver</a:t>
            </a:r>
            <a:endParaRPr lang="en-US" sz="4000" dirty="0">
              <a:solidFill>
                <a:srgbClr val="FFC000"/>
              </a:solidFill>
            </a:endParaRPr>
          </a:p>
          <a:p>
            <a:endParaRPr lang="en-US" sz="4000" dirty="0">
              <a:solidFill>
                <a:schemeClr val="bg1"/>
              </a:solidFill>
            </a:endParaRPr>
          </a:p>
          <a:p>
            <a:endParaRPr lang="en-US" sz="4000" dirty="0">
              <a:solidFill>
                <a:schemeClr val="bg1"/>
              </a:solidFill>
            </a:endParaRPr>
          </a:p>
          <a:p>
            <a:endParaRPr lang="en-US" sz="4000" dirty="0">
              <a:solidFill>
                <a:schemeClr val="bg1"/>
              </a:solidFill>
            </a:endParaRPr>
          </a:p>
          <a:p>
            <a:endParaRPr lang="en-US" sz="4000" dirty="0">
              <a:solidFill>
                <a:srgbClr val="FFC000"/>
              </a:solidFill>
            </a:endParaRPr>
          </a:p>
          <a:p>
            <a:endParaRPr lang="en-US" sz="4000" dirty="0">
              <a:solidFill>
                <a:srgbClr val="FFC000"/>
              </a:solidFill>
              <a:effectLst/>
            </a:endParaRPr>
          </a:p>
        </p:txBody>
      </p:sp>
    </p:spTree>
    <p:extLst>
      <p:ext uri="{BB962C8B-B14F-4D97-AF65-F5344CB8AC3E}">
        <p14:creationId xmlns:p14="http://schemas.microsoft.com/office/powerpoint/2010/main" val="256132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904994"/>
          </a:xfrm>
        </p:spPr>
        <p:txBody>
          <a:bodyPr/>
          <a:lstStyle/>
          <a:p>
            <a:pPr lvl="0">
              <a:spcBef>
                <a:spcPct val="20000"/>
              </a:spcBef>
            </a:pPr>
            <a:r>
              <a:rPr lang="en-US" sz="4000" dirty="0">
                <a:solidFill>
                  <a:srgbClr val="FFFFFF"/>
                </a:solidFill>
                <a:ea typeface="Times New Roman"/>
                <a:cs typeface="+mn-cs"/>
              </a:rPr>
              <a:t>Love God </a:t>
            </a:r>
            <a:r>
              <a:rPr lang="en-US" sz="4000" u="sng" dirty="0">
                <a:solidFill>
                  <a:srgbClr val="FFC000"/>
                </a:solidFill>
                <a:ea typeface="Times New Roman"/>
                <a:cs typeface="+mn-cs"/>
              </a:rPr>
              <a:t>Intelligently</a:t>
            </a:r>
            <a:r>
              <a:rPr lang="en-US" sz="4000" dirty="0">
                <a:solidFill>
                  <a:srgbClr val="FFFFFF"/>
                </a:solidFill>
                <a:ea typeface="Times New Roman"/>
                <a:cs typeface="+mn-cs"/>
              </a:rPr>
              <a:t> (v. 3) </a:t>
            </a:r>
          </a:p>
        </p:txBody>
      </p:sp>
      <p:sp>
        <p:nvSpPr>
          <p:cNvPr id="4099" name="Rectangle 3"/>
          <p:cNvSpPr>
            <a:spLocks noGrp="1" noChangeArrowheads="1"/>
          </p:cNvSpPr>
          <p:nvPr>
            <p:ph type="subTitle" idx="1"/>
          </p:nvPr>
        </p:nvSpPr>
        <p:spPr>
          <a:xfrm>
            <a:off x="0" y="1981200"/>
            <a:ext cx="9144000" cy="4876800"/>
          </a:xfrm>
        </p:spPr>
        <p:txBody>
          <a:bodyPr/>
          <a:lstStyle/>
          <a:p>
            <a:endParaRPr lang="en-US" sz="4000" dirty="0" smtClean="0">
              <a:solidFill>
                <a:schemeClr val="bg1"/>
              </a:solidFill>
              <a:ea typeface="Times New Roman"/>
            </a:endParaRPr>
          </a:p>
          <a:p>
            <a:r>
              <a:rPr lang="en-US" sz="4000" dirty="0" smtClean="0">
                <a:solidFill>
                  <a:schemeClr val="bg1"/>
                </a:solidFill>
                <a:ea typeface="Times New Roman"/>
              </a:rPr>
              <a:t>Christians </a:t>
            </a:r>
            <a:r>
              <a:rPr lang="en-US" sz="4000" dirty="0">
                <a:solidFill>
                  <a:schemeClr val="bg1"/>
                </a:solidFill>
                <a:ea typeface="Times New Roman"/>
              </a:rPr>
              <a:t>should be great </a:t>
            </a:r>
            <a:r>
              <a:rPr lang="en-US" sz="4000" u="sng" dirty="0">
                <a:solidFill>
                  <a:srgbClr val="FFC000"/>
                </a:solidFill>
                <a:ea typeface="Times New Roman"/>
              </a:rPr>
              <a:t>thinkers</a:t>
            </a:r>
            <a:endParaRPr lang="en-US" sz="4000" dirty="0">
              <a:solidFill>
                <a:srgbClr val="FFC000"/>
              </a:solidFill>
            </a:endParaRPr>
          </a:p>
          <a:p>
            <a:r>
              <a:rPr lang="en-US" sz="4000" dirty="0">
                <a:solidFill>
                  <a:schemeClr val="bg1"/>
                </a:solidFill>
                <a:ea typeface="Times New Roman"/>
              </a:rPr>
              <a:t>What are we to know?</a:t>
            </a:r>
            <a:endParaRPr lang="en-US" sz="4000" dirty="0">
              <a:solidFill>
                <a:schemeClr val="bg1"/>
              </a:solidFill>
            </a:endParaRPr>
          </a:p>
          <a:p>
            <a:r>
              <a:rPr lang="en-US" sz="4000" dirty="0">
                <a:solidFill>
                  <a:schemeClr val="bg1"/>
                </a:solidFill>
                <a:ea typeface="Times New Roman"/>
              </a:rPr>
              <a:t>His </a:t>
            </a:r>
            <a:r>
              <a:rPr lang="en-US" sz="4000" u="sng" dirty="0">
                <a:solidFill>
                  <a:srgbClr val="FFC000"/>
                </a:solidFill>
                <a:ea typeface="Times New Roman"/>
              </a:rPr>
              <a:t>Lordship</a:t>
            </a:r>
            <a:endParaRPr lang="en-US" sz="4000" dirty="0">
              <a:solidFill>
                <a:srgbClr val="FFC000"/>
              </a:solidFill>
            </a:endParaRPr>
          </a:p>
          <a:p>
            <a:r>
              <a:rPr lang="en-US" sz="4000" dirty="0">
                <a:ea typeface="Times New Roman"/>
              </a:rPr>
              <a:t> </a:t>
            </a:r>
            <a:endParaRPr lang="en-US" sz="4000" dirty="0"/>
          </a:p>
          <a:p>
            <a:endParaRPr lang="en-US" sz="4000" dirty="0">
              <a:solidFill>
                <a:schemeClr val="bg1"/>
              </a:solidFill>
            </a:endParaRPr>
          </a:p>
          <a:p>
            <a:endParaRPr lang="en-US" sz="4000" dirty="0">
              <a:solidFill>
                <a:schemeClr val="bg1"/>
              </a:solidFill>
            </a:endParaRPr>
          </a:p>
          <a:p>
            <a:endParaRPr lang="en-US" sz="4000" dirty="0">
              <a:solidFill>
                <a:srgbClr val="FFC000"/>
              </a:solidFill>
            </a:endParaRPr>
          </a:p>
          <a:p>
            <a:endParaRPr lang="en-US" sz="4000" dirty="0">
              <a:solidFill>
                <a:srgbClr val="FFC000"/>
              </a:solidFill>
              <a:effectLst/>
            </a:endParaRPr>
          </a:p>
        </p:txBody>
      </p:sp>
    </p:spTree>
    <p:extLst>
      <p:ext uri="{BB962C8B-B14F-4D97-AF65-F5344CB8AC3E}">
        <p14:creationId xmlns:p14="http://schemas.microsoft.com/office/powerpoint/2010/main" val="1278721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fade">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fade">
                                      <p:cBhvr>
                                        <p:cTn id="17" dur="5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fade">
                                      <p:cBhvr>
                                        <p:cTn id="22"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142994"/>
          </a:xfrm>
        </p:spPr>
        <p:txBody>
          <a:bodyPr/>
          <a:lstStyle/>
          <a:p>
            <a:r>
              <a:rPr lang="en-US" sz="4000" dirty="0">
                <a:solidFill>
                  <a:srgbClr val="FFFFFF"/>
                </a:solidFill>
                <a:ea typeface="Times New Roman"/>
              </a:rPr>
              <a:t>Love God </a:t>
            </a:r>
            <a:r>
              <a:rPr lang="en-US" sz="4000" u="sng" dirty="0">
                <a:solidFill>
                  <a:srgbClr val="FFC000"/>
                </a:solidFill>
                <a:ea typeface="Times New Roman"/>
              </a:rPr>
              <a:t>Intelligently</a:t>
            </a:r>
            <a:endParaRPr lang="en-US" sz="4000" dirty="0">
              <a:solidFill>
                <a:srgbClr val="FFC000"/>
              </a:solidFill>
              <a:effectLst/>
            </a:endParaRPr>
          </a:p>
        </p:txBody>
      </p:sp>
      <p:sp>
        <p:nvSpPr>
          <p:cNvPr id="4099" name="Rectangle 3"/>
          <p:cNvSpPr>
            <a:spLocks noGrp="1" noChangeArrowheads="1"/>
          </p:cNvSpPr>
          <p:nvPr>
            <p:ph type="subTitle" idx="1"/>
          </p:nvPr>
        </p:nvSpPr>
        <p:spPr>
          <a:xfrm>
            <a:off x="0" y="1219200"/>
            <a:ext cx="9144000" cy="5638800"/>
          </a:xfrm>
        </p:spPr>
        <p:txBody>
          <a:bodyPr/>
          <a:lstStyle/>
          <a:p>
            <a:r>
              <a:rPr lang="en-US" sz="4000" dirty="0">
                <a:solidFill>
                  <a:schemeClr val="bg1"/>
                </a:solidFill>
                <a:ea typeface="Times New Roman"/>
              </a:rPr>
              <a:t>His </a:t>
            </a:r>
            <a:r>
              <a:rPr lang="en-US" sz="4000" u="sng" dirty="0" smtClean="0">
                <a:solidFill>
                  <a:srgbClr val="FFC000"/>
                </a:solidFill>
                <a:ea typeface="Times New Roman"/>
              </a:rPr>
              <a:t>craftsmanship</a:t>
            </a:r>
          </a:p>
          <a:p>
            <a:r>
              <a:rPr lang="en-US" sz="4000" dirty="0" smtClean="0">
                <a:solidFill>
                  <a:schemeClr val="bg1"/>
                </a:solidFill>
              </a:rPr>
              <a:t>Know that the Lord He is God; it is He who made us</a:t>
            </a:r>
            <a:endParaRPr lang="en-US" sz="4000" dirty="0">
              <a:solidFill>
                <a:schemeClr val="bg1"/>
              </a:solidFill>
            </a:endParaRPr>
          </a:p>
          <a:p>
            <a:r>
              <a:rPr lang="en-US" sz="4000" dirty="0">
                <a:solidFill>
                  <a:schemeClr val="bg1"/>
                </a:solidFill>
                <a:ea typeface="Times New Roman"/>
              </a:rPr>
              <a:t>You are a special creation of God</a:t>
            </a:r>
            <a:endParaRPr lang="en-US" sz="4000" dirty="0">
              <a:solidFill>
                <a:schemeClr val="bg1"/>
              </a:solidFill>
            </a:endParaRPr>
          </a:p>
          <a:p>
            <a:r>
              <a:rPr lang="en-US" sz="4000" dirty="0">
                <a:solidFill>
                  <a:schemeClr val="bg1"/>
                </a:solidFill>
                <a:ea typeface="Times New Roman"/>
              </a:rPr>
              <a:t>You are not a human accident; you are a divine incident</a:t>
            </a:r>
            <a:endParaRPr lang="en-US" sz="4000" dirty="0">
              <a:solidFill>
                <a:schemeClr val="bg1"/>
              </a:solidFill>
            </a:endParaRPr>
          </a:p>
          <a:p>
            <a:r>
              <a:rPr lang="en-US" sz="4000" dirty="0">
                <a:solidFill>
                  <a:schemeClr val="bg1"/>
                </a:solidFill>
                <a:ea typeface="Times New Roman"/>
              </a:rPr>
              <a:t>His </a:t>
            </a:r>
            <a:r>
              <a:rPr lang="en-US" sz="4000" u="sng" dirty="0">
                <a:solidFill>
                  <a:srgbClr val="FFC000"/>
                </a:solidFill>
                <a:ea typeface="Times New Roman"/>
              </a:rPr>
              <a:t>ownership</a:t>
            </a:r>
            <a:endParaRPr lang="en-US" sz="4000" dirty="0">
              <a:solidFill>
                <a:srgbClr val="FFC000"/>
              </a:solidFill>
            </a:endParaRPr>
          </a:p>
          <a:p>
            <a:r>
              <a:rPr lang="en-US" sz="4000" dirty="0">
                <a:solidFill>
                  <a:schemeClr val="bg1"/>
                </a:solidFill>
                <a:ea typeface="Times New Roman"/>
              </a:rPr>
              <a:t>You are His by creation</a:t>
            </a:r>
            <a:endParaRPr lang="en-US" sz="4000" dirty="0">
              <a:solidFill>
                <a:schemeClr val="bg1"/>
              </a:solidFill>
            </a:endParaRPr>
          </a:p>
          <a:p>
            <a:endParaRPr lang="en-US" sz="4000" dirty="0">
              <a:solidFill>
                <a:schemeClr val="bg1"/>
              </a:solidFill>
            </a:endParaRPr>
          </a:p>
          <a:p>
            <a:endParaRPr lang="en-US" sz="4000" dirty="0">
              <a:solidFill>
                <a:schemeClr val="bg1"/>
              </a:solidFill>
            </a:endParaRPr>
          </a:p>
          <a:p>
            <a:endParaRPr lang="en-US" sz="4000" dirty="0">
              <a:solidFill>
                <a:srgbClr val="FFC000"/>
              </a:solidFill>
            </a:endParaRPr>
          </a:p>
          <a:p>
            <a:endParaRPr lang="en-US" sz="4000" dirty="0">
              <a:solidFill>
                <a:srgbClr val="FFC000"/>
              </a:solidFill>
              <a:effectLst/>
            </a:endParaRPr>
          </a:p>
        </p:txBody>
      </p:sp>
    </p:spTree>
    <p:extLst>
      <p:ext uri="{BB962C8B-B14F-4D97-AF65-F5344CB8AC3E}">
        <p14:creationId xmlns:p14="http://schemas.microsoft.com/office/powerpoint/2010/main" val="278500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fade">
                                      <p:cBhvr>
                                        <p:cTn id="32"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904994"/>
          </a:xfrm>
        </p:spPr>
        <p:txBody>
          <a:bodyPr/>
          <a:lstStyle/>
          <a:p>
            <a:r>
              <a:rPr lang="en-US" sz="4000" dirty="0">
                <a:solidFill>
                  <a:srgbClr val="FFFFFF"/>
                </a:solidFill>
                <a:ea typeface="Times New Roman"/>
              </a:rPr>
              <a:t>Love God </a:t>
            </a:r>
            <a:r>
              <a:rPr lang="en-US" sz="4000" u="sng" dirty="0">
                <a:solidFill>
                  <a:srgbClr val="FFC000"/>
                </a:solidFill>
                <a:ea typeface="Times New Roman"/>
              </a:rPr>
              <a:t>Intelligently</a:t>
            </a:r>
            <a:endParaRPr lang="en-US" sz="4000" dirty="0">
              <a:solidFill>
                <a:srgbClr val="FFC000"/>
              </a:solidFill>
              <a:effectLst/>
            </a:endParaRPr>
          </a:p>
        </p:txBody>
      </p:sp>
      <p:sp>
        <p:nvSpPr>
          <p:cNvPr id="4099" name="Rectangle 3"/>
          <p:cNvSpPr>
            <a:spLocks noGrp="1" noChangeArrowheads="1"/>
          </p:cNvSpPr>
          <p:nvPr>
            <p:ph type="subTitle" idx="1"/>
          </p:nvPr>
        </p:nvSpPr>
        <p:spPr>
          <a:xfrm>
            <a:off x="0" y="1524000"/>
            <a:ext cx="9144000" cy="5334000"/>
          </a:xfrm>
        </p:spPr>
        <p:txBody>
          <a:bodyPr/>
          <a:lstStyle/>
          <a:p>
            <a:endParaRPr lang="en-US" sz="4000" dirty="0" smtClean="0">
              <a:solidFill>
                <a:schemeClr val="bg1"/>
              </a:solidFill>
              <a:ea typeface="Times New Roman"/>
            </a:endParaRPr>
          </a:p>
          <a:p>
            <a:r>
              <a:rPr lang="en-US" sz="4000" dirty="0" smtClean="0">
                <a:solidFill>
                  <a:schemeClr val="bg1"/>
                </a:solidFill>
                <a:ea typeface="Times New Roman"/>
              </a:rPr>
              <a:t>If </a:t>
            </a:r>
            <a:r>
              <a:rPr lang="en-US" sz="4000" dirty="0">
                <a:solidFill>
                  <a:schemeClr val="bg1"/>
                </a:solidFill>
                <a:ea typeface="Times New Roman"/>
              </a:rPr>
              <a:t>you're a believer, you are His by redemption; Revelation 5:9</a:t>
            </a:r>
            <a:endParaRPr lang="en-US" sz="4000" dirty="0">
              <a:solidFill>
                <a:schemeClr val="bg1"/>
              </a:solidFill>
            </a:endParaRPr>
          </a:p>
          <a:p>
            <a:r>
              <a:rPr lang="en-US" sz="4000" dirty="0">
                <a:solidFill>
                  <a:schemeClr val="bg1"/>
                </a:solidFill>
                <a:ea typeface="Times New Roman"/>
              </a:rPr>
              <a:t>Ownership implies care</a:t>
            </a:r>
            <a:endParaRPr lang="en-US" sz="4000" dirty="0">
              <a:solidFill>
                <a:schemeClr val="bg1"/>
              </a:solidFill>
            </a:endParaRPr>
          </a:p>
          <a:p>
            <a:r>
              <a:rPr lang="en-US" sz="4000" dirty="0">
                <a:solidFill>
                  <a:schemeClr val="bg1"/>
                </a:solidFill>
                <a:ea typeface="Times New Roman"/>
              </a:rPr>
              <a:t>Romans 8:38-39</a:t>
            </a:r>
            <a:endParaRPr lang="en-US" sz="4000" dirty="0">
              <a:solidFill>
                <a:schemeClr val="bg1"/>
              </a:solidFill>
            </a:endParaRPr>
          </a:p>
          <a:p>
            <a:endParaRPr lang="en-US" sz="4000" dirty="0">
              <a:solidFill>
                <a:schemeClr val="bg1"/>
              </a:solidFill>
            </a:endParaRPr>
          </a:p>
          <a:p>
            <a:endParaRPr lang="en-US" sz="4000" dirty="0">
              <a:solidFill>
                <a:schemeClr val="bg1"/>
              </a:solidFill>
            </a:endParaRPr>
          </a:p>
          <a:p>
            <a:endParaRPr lang="en-US" sz="4000" dirty="0">
              <a:solidFill>
                <a:srgbClr val="FFC000"/>
              </a:solidFill>
            </a:endParaRPr>
          </a:p>
          <a:p>
            <a:endParaRPr lang="en-US" sz="4000" dirty="0">
              <a:solidFill>
                <a:srgbClr val="FFC000"/>
              </a:solidFill>
              <a:effectLst/>
            </a:endParaRPr>
          </a:p>
        </p:txBody>
      </p:sp>
    </p:spTree>
    <p:extLst>
      <p:ext uri="{BB962C8B-B14F-4D97-AF65-F5344CB8AC3E}">
        <p14:creationId xmlns:p14="http://schemas.microsoft.com/office/powerpoint/2010/main" val="1233729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523994"/>
          </a:xfrm>
        </p:spPr>
        <p:txBody>
          <a:bodyPr/>
          <a:lstStyle/>
          <a:p>
            <a:pPr lvl="0">
              <a:spcBef>
                <a:spcPct val="20000"/>
              </a:spcBef>
            </a:pPr>
            <a:r>
              <a:rPr lang="en-US" sz="4000" dirty="0">
                <a:solidFill>
                  <a:srgbClr val="FFFFFF"/>
                </a:solidFill>
                <a:ea typeface="Times New Roman"/>
                <a:cs typeface="+mn-cs"/>
              </a:rPr>
              <a:t>Thank God </a:t>
            </a:r>
            <a:r>
              <a:rPr lang="en-US" sz="4000" u="sng" dirty="0">
                <a:solidFill>
                  <a:srgbClr val="FFC000"/>
                </a:solidFill>
                <a:ea typeface="Times New Roman"/>
                <a:cs typeface="+mn-cs"/>
              </a:rPr>
              <a:t>Consistently</a:t>
            </a:r>
            <a:r>
              <a:rPr lang="en-US" sz="4000" dirty="0">
                <a:solidFill>
                  <a:srgbClr val="FFFFFF"/>
                </a:solidFill>
                <a:ea typeface="Times New Roman"/>
                <a:cs typeface="+mn-cs"/>
              </a:rPr>
              <a:t> (vv. 4-5)</a:t>
            </a:r>
            <a:endParaRPr lang="en-US" sz="4000" dirty="0">
              <a:solidFill>
                <a:srgbClr val="FFFFFF"/>
              </a:solidFill>
              <a:ea typeface="+mn-ea"/>
              <a:cs typeface="+mn-cs"/>
            </a:endParaRPr>
          </a:p>
        </p:txBody>
      </p:sp>
      <p:sp>
        <p:nvSpPr>
          <p:cNvPr id="4099" name="Rectangle 3"/>
          <p:cNvSpPr>
            <a:spLocks noGrp="1" noChangeArrowheads="1"/>
          </p:cNvSpPr>
          <p:nvPr>
            <p:ph type="subTitle" idx="1"/>
          </p:nvPr>
        </p:nvSpPr>
        <p:spPr>
          <a:xfrm>
            <a:off x="0" y="1524000"/>
            <a:ext cx="9144000" cy="5334000"/>
          </a:xfrm>
        </p:spPr>
        <p:txBody>
          <a:bodyPr/>
          <a:lstStyle/>
          <a:p>
            <a:r>
              <a:rPr lang="en-US" sz="4000" dirty="0" smtClean="0">
                <a:solidFill>
                  <a:schemeClr val="bg1"/>
                </a:solidFill>
                <a:ea typeface="Times New Roman"/>
              </a:rPr>
              <a:t>Enter His gates with thanksgiving  and into His courts with praise, be thankful to Him and bless His name, for the Lord is good, his mercy is everlasting, and His truth endures to all generations.</a:t>
            </a:r>
          </a:p>
          <a:p>
            <a:endParaRPr lang="en-US" sz="4000" dirty="0">
              <a:solidFill>
                <a:schemeClr val="bg1"/>
              </a:solidFill>
            </a:endParaRPr>
          </a:p>
          <a:p>
            <a:endParaRPr lang="en-US" sz="4000" dirty="0">
              <a:solidFill>
                <a:schemeClr val="bg1"/>
              </a:solidFill>
            </a:endParaRPr>
          </a:p>
          <a:p>
            <a:endParaRPr lang="en-US" sz="4000" dirty="0">
              <a:solidFill>
                <a:srgbClr val="FFC000"/>
              </a:solidFill>
            </a:endParaRPr>
          </a:p>
          <a:p>
            <a:endParaRPr lang="en-US" sz="4000" dirty="0">
              <a:solidFill>
                <a:srgbClr val="FFC000"/>
              </a:solidFill>
              <a:effectLst/>
            </a:endParaRPr>
          </a:p>
        </p:txBody>
      </p:sp>
    </p:spTree>
    <p:extLst>
      <p:ext uri="{BB962C8B-B14F-4D97-AF65-F5344CB8AC3E}">
        <p14:creationId xmlns:p14="http://schemas.microsoft.com/office/powerpoint/2010/main" val="908708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p:cTn id="7" dur="10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09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099">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523994"/>
          </a:xfrm>
        </p:spPr>
        <p:txBody>
          <a:bodyPr/>
          <a:lstStyle/>
          <a:p>
            <a:pPr lvl="0">
              <a:spcBef>
                <a:spcPct val="20000"/>
              </a:spcBef>
            </a:pPr>
            <a:r>
              <a:rPr lang="en-US" sz="4000" dirty="0">
                <a:solidFill>
                  <a:srgbClr val="FFFFFF"/>
                </a:solidFill>
                <a:ea typeface="Times New Roman"/>
                <a:cs typeface="+mn-cs"/>
              </a:rPr>
              <a:t>Thank God </a:t>
            </a:r>
            <a:r>
              <a:rPr lang="en-US" sz="4000" u="sng" dirty="0">
                <a:solidFill>
                  <a:srgbClr val="FFC000"/>
                </a:solidFill>
                <a:ea typeface="Times New Roman"/>
                <a:cs typeface="+mn-cs"/>
              </a:rPr>
              <a:t>Consistently</a:t>
            </a:r>
            <a:r>
              <a:rPr lang="en-US" sz="4000" dirty="0">
                <a:solidFill>
                  <a:srgbClr val="FFFFFF"/>
                </a:solidFill>
                <a:ea typeface="Times New Roman"/>
                <a:cs typeface="+mn-cs"/>
              </a:rPr>
              <a:t> (vv. 4-5)</a:t>
            </a:r>
            <a:endParaRPr lang="en-US" sz="4000" dirty="0">
              <a:solidFill>
                <a:srgbClr val="FFFFFF"/>
              </a:solidFill>
              <a:ea typeface="+mn-ea"/>
              <a:cs typeface="+mn-cs"/>
            </a:endParaRPr>
          </a:p>
        </p:txBody>
      </p:sp>
      <p:sp>
        <p:nvSpPr>
          <p:cNvPr id="4099" name="Rectangle 3"/>
          <p:cNvSpPr>
            <a:spLocks noGrp="1" noChangeArrowheads="1"/>
          </p:cNvSpPr>
          <p:nvPr>
            <p:ph type="subTitle" idx="1"/>
          </p:nvPr>
        </p:nvSpPr>
        <p:spPr>
          <a:xfrm>
            <a:off x="0" y="1524000"/>
            <a:ext cx="9144000" cy="5334000"/>
          </a:xfrm>
        </p:spPr>
        <p:txBody>
          <a:bodyPr/>
          <a:lstStyle/>
          <a:p>
            <a:r>
              <a:rPr lang="en-US" sz="4000" dirty="0">
                <a:solidFill>
                  <a:srgbClr val="FFC000"/>
                </a:solidFill>
                <a:ea typeface="Times New Roman"/>
              </a:rPr>
              <a:t>Three reasons to thank God</a:t>
            </a:r>
            <a:endParaRPr lang="en-US" sz="4000" dirty="0">
              <a:solidFill>
                <a:srgbClr val="FFC000"/>
              </a:solidFill>
            </a:endParaRPr>
          </a:p>
          <a:p>
            <a:r>
              <a:rPr lang="en-US" sz="4000" dirty="0" smtClean="0">
                <a:solidFill>
                  <a:schemeClr val="bg1"/>
                </a:solidFill>
                <a:ea typeface="Times New Roman"/>
              </a:rPr>
              <a:t>He </a:t>
            </a:r>
            <a:r>
              <a:rPr lang="en-US" sz="4000" dirty="0">
                <a:solidFill>
                  <a:schemeClr val="bg1"/>
                </a:solidFill>
                <a:ea typeface="Times New Roman"/>
              </a:rPr>
              <a:t>is </a:t>
            </a:r>
            <a:r>
              <a:rPr lang="en-US" sz="4000" u="sng" dirty="0">
                <a:solidFill>
                  <a:srgbClr val="FFC000"/>
                </a:solidFill>
                <a:ea typeface="Times New Roman"/>
              </a:rPr>
              <a:t>good</a:t>
            </a:r>
            <a:endParaRPr lang="en-US" sz="4000" dirty="0">
              <a:solidFill>
                <a:srgbClr val="FFC000"/>
              </a:solidFill>
            </a:endParaRPr>
          </a:p>
          <a:p>
            <a:r>
              <a:rPr lang="en-US" sz="4000" dirty="0">
                <a:solidFill>
                  <a:schemeClr val="bg1"/>
                </a:solidFill>
                <a:ea typeface="Times New Roman"/>
              </a:rPr>
              <a:t>He is </a:t>
            </a:r>
            <a:r>
              <a:rPr lang="en-US" sz="4000" u="sng" dirty="0">
                <a:solidFill>
                  <a:srgbClr val="FFC000"/>
                </a:solidFill>
                <a:ea typeface="Times New Roman"/>
              </a:rPr>
              <a:t>merciful</a:t>
            </a:r>
            <a:endParaRPr lang="en-US" sz="4000" dirty="0">
              <a:solidFill>
                <a:srgbClr val="FFC000"/>
              </a:solidFill>
            </a:endParaRPr>
          </a:p>
          <a:p>
            <a:r>
              <a:rPr lang="en-US" sz="4000" dirty="0">
                <a:solidFill>
                  <a:schemeClr val="bg1"/>
                </a:solidFill>
                <a:ea typeface="Times New Roman"/>
              </a:rPr>
              <a:t>He is </a:t>
            </a:r>
            <a:r>
              <a:rPr lang="en-US" sz="4000" u="sng" dirty="0">
                <a:solidFill>
                  <a:srgbClr val="FFC000"/>
                </a:solidFill>
                <a:ea typeface="Times New Roman"/>
              </a:rPr>
              <a:t>honest</a:t>
            </a:r>
            <a:endParaRPr lang="en-US" sz="4000" u="sng" dirty="0">
              <a:solidFill>
                <a:srgbClr val="FFC000"/>
              </a:solidFill>
            </a:endParaRPr>
          </a:p>
          <a:p>
            <a:r>
              <a:rPr lang="en-US" sz="4000" dirty="0">
                <a:solidFill>
                  <a:schemeClr val="bg1"/>
                </a:solidFill>
                <a:ea typeface="Times New Roman"/>
              </a:rPr>
              <a:t>1 Thessalonians </a:t>
            </a:r>
            <a:r>
              <a:rPr lang="en-US" sz="4000" dirty="0" smtClean="0">
                <a:solidFill>
                  <a:schemeClr val="bg1"/>
                </a:solidFill>
                <a:ea typeface="Times New Roman"/>
              </a:rPr>
              <a:t>5:18</a:t>
            </a:r>
          </a:p>
          <a:p>
            <a:r>
              <a:rPr lang="en-US" sz="4000" dirty="0" smtClean="0">
                <a:solidFill>
                  <a:schemeClr val="bg1"/>
                </a:solidFill>
              </a:rPr>
              <a:t>In </a:t>
            </a:r>
            <a:r>
              <a:rPr lang="en-US" sz="4000" dirty="0">
                <a:solidFill>
                  <a:schemeClr val="bg1"/>
                </a:solidFill>
              </a:rPr>
              <a:t>everything give thanks; for this is God's will for you in Christ Jesus.</a:t>
            </a:r>
          </a:p>
          <a:p>
            <a:endParaRPr lang="en-US" sz="4000" dirty="0">
              <a:solidFill>
                <a:schemeClr val="bg1"/>
              </a:solidFill>
            </a:endParaRPr>
          </a:p>
          <a:p>
            <a:endParaRPr lang="en-US" sz="4000" dirty="0">
              <a:solidFill>
                <a:schemeClr val="bg1"/>
              </a:solidFill>
            </a:endParaRPr>
          </a:p>
          <a:p>
            <a:endParaRPr lang="en-US" sz="4000" dirty="0">
              <a:solidFill>
                <a:srgbClr val="FFC000"/>
              </a:solidFill>
            </a:endParaRPr>
          </a:p>
          <a:p>
            <a:endParaRPr lang="en-US" sz="4000" dirty="0">
              <a:solidFill>
                <a:srgbClr val="FFC000"/>
              </a:solidFill>
              <a:effectLst/>
            </a:endParaRPr>
          </a:p>
        </p:txBody>
      </p:sp>
    </p:spTree>
    <p:extLst>
      <p:ext uri="{BB962C8B-B14F-4D97-AF65-F5344CB8AC3E}">
        <p14:creationId xmlns:p14="http://schemas.microsoft.com/office/powerpoint/2010/main" val="2487002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p:cTn id="7" dur="10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09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099">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0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anim calcmode="lin" valueType="num">
                                      <p:cBhvr>
                                        <p:cTn id="15" dur="1000" fill="hold"/>
                                        <p:tgtEl>
                                          <p:spTgt spid="4099">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099">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099">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09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099">
                                            <p:txEl>
                                              <p:pRg st="2" end="2"/>
                                            </p:txEl>
                                          </p:spTgt>
                                        </p:tgtEl>
                                        <p:attrNameLst>
                                          <p:attrName>style.visibility</p:attrName>
                                        </p:attrNameLst>
                                      </p:cBhvr>
                                      <p:to>
                                        <p:strVal val="visible"/>
                                      </p:to>
                                    </p:set>
                                    <p:anim calcmode="lin" valueType="num">
                                      <p:cBhvr>
                                        <p:cTn id="23" dur="1000" fill="hold"/>
                                        <p:tgtEl>
                                          <p:spTgt spid="4099">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099">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099">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09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099">
                                            <p:txEl>
                                              <p:pRg st="3" end="3"/>
                                            </p:txEl>
                                          </p:spTgt>
                                        </p:tgtEl>
                                        <p:attrNameLst>
                                          <p:attrName>style.visibility</p:attrName>
                                        </p:attrNameLst>
                                      </p:cBhvr>
                                      <p:to>
                                        <p:strVal val="visible"/>
                                      </p:to>
                                    </p:set>
                                    <p:anim calcmode="lin" valueType="num">
                                      <p:cBhvr>
                                        <p:cTn id="31" dur="1000" fill="hold"/>
                                        <p:tgtEl>
                                          <p:spTgt spid="4099">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099">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099">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099">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4099">
                                            <p:txEl>
                                              <p:pRg st="4" end="4"/>
                                            </p:txEl>
                                          </p:spTgt>
                                        </p:tgtEl>
                                        <p:attrNameLst>
                                          <p:attrName>style.visibility</p:attrName>
                                        </p:attrNameLst>
                                      </p:cBhvr>
                                      <p:to>
                                        <p:strVal val="visible"/>
                                      </p:to>
                                    </p:set>
                                    <p:anim calcmode="lin" valueType="num">
                                      <p:cBhvr>
                                        <p:cTn id="39" dur="1000" fill="hold"/>
                                        <p:tgtEl>
                                          <p:spTgt spid="4099">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4099">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4099">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4099">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4099">
                                            <p:txEl>
                                              <p:pRg st="5" end="5"/>
                                            </p:txEl>
                                          </p:spTgt>
                                        </p:tgtEl>
                                        <p:attrNameLst>
                                          <p:attrName>style.visibility</p:attrName>
                                        </p:attrNameLst>
                                      </p:cBhvr>
                                      <p:to>
                                        <p:strVal val="visible"/>
                                      </p:to>
                                    </p:set>
                                    <p:anim calcmode="lin" valueType="num">
                                      <p:cBhvr>
                                        <p:cTn id="47" dur="1000" fill="hold"/>
                                        <p:tgtEl>
                                          <p:spTgt spid="4099">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4099">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4099">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752594"/>
          </a:xfrm>
        </p:spPr>
        <p:txBody>
          <a:bodyPr/>
          <a:lstStyle/>
          <a:p>
            <a:r>
              <a:rPr lang="en-US" sz="3600" dirty="0" smtClean="0">
                <a:solidFill>
                  <a:schemeClr val="bg1"/>
                </a:solidFill>
              </a:rPr>
              <a:t>ALL </a:t>
            </a:r>
            <a:r>
              <a:rPr lang="en-US" sz="3600" dirty="0">
                <a:solidFill>
                  <a:schemeClr val="bg1"/>
                </a:solidFill>
              </a:rPr>
              <a:t>OF ME</a:t>
            </a:r>
            <a:br>
              <a:rPr lang="en-US" sz="3600" dirty="0">
                <a:solidFill>
                  <a:schemeClr val="bg1"/>
                </a:solidFill>
              </a:rPr>
            </a:br>
            <a:r>
              <a:rPr lang="en-US" sz="3600" dirty="0" smtClean="0">
                <a:solidFill>
                  <a:schemeClr val="bg1"/>
                </a:solidFill>
              </a:rPr>
              <a:t>PSALM </a:t>
            </a:r>
            <a:r>
              <a:rPr lang="en-US" sz="3600" dirty="0">
                <a:solidFill>
                  <a:schemeClr val="bg1"/>
                </a:solidFill>
              </a:rPr>
              <a:t>100</a:t>
            </a:r>
            <a:br>
              <a:rPr lang="en-US" sz="3600" dirty="0">
                <a:solidFill>
                  <a:schemeClr val="bg1"/>
                </a:solidFill>
              </a:rPr>
            </a:br>
            <a:endParaRPr lang="en-US" sz="3600" b="1" dirty="0">
              <a:solidFill>
                <a:schemeClr val="bg1"/>
              </a:solidFill>
              <a:effectLst/>
              <a:latin typeface="Calibri"/>
              <a:ea typeface="Calibri"/>
              <a:cs typeface="Times New Roman"/>
            </a:endParaRPr>
          </a:p>
        </p:txBody>
      </p:sp>
      <p:sp>
        <p:nvSpPr>
          <p:cNvPr id="4099" name="Rectangle 3"/>
          <p:cNvSpPr>
            <a:spLocks noGrp="1" noChangeArrowheads="1"/>
          </p:cNvSpPr>
          <p:nvPr>
            <p:ph type="subTitle" idx="1"/>
          </p:nvPr>
        </p:nvSpPr>
        <p:spPr>
          <a:xfrm>
            <a:off x="0" y="1981200"/>
            <a:ext cx="9144000" cy="4876800"/>
          </a:xfrm>
        </p:spPr>
        <p:txBody>
          <a:bodyPr/>
          <a:lstStyle/>
          <a:p>
            <a:r>
              <a:rPr lang="en-US" sz="3600" dirty="0" smtClean="0">
                <a:solidFill>
                  <a:srgbClr val="FFC000"/>
                </a:solidFill>
                <a:ea typeface="Calibri"/>
              </a:rPr>
              <a:t>Four Appropriate Responses  to God</a:t>
            </a:r>
          </a:p>
          <a:p>
            <a:r>
              <a:rPr lang="en-US" sz="3600" dirty="0" smtClean="0">
                <a:solidFill>
                  <a:schemeClr val="bg1"/>
                </a:solidFill>
                <a:effectLst/>
              </a:rPr>
              <a:t>Worship God </a:t>
            </a:r>
            <a:r>
              <a:rPr lang="en-US" sz="3600" dirty="0" smtClean="0">
                <a:solidFill>
                  <a:srgbClr val="FFC000"/>
                </a:solidFill>
                <a:effectLst/>
              </a:rPr>
              <a:t>joyfully</a:t>
            </a:r>
          </a:p>
          <a:p>
            <a:pPr lvl="0"/>
            <a:r>
              <a:rPr lang="en-US" sz="3600" dirty="0">
                <a:solidFill>
                  <a:srgbClr val="FFFFFF"/>
                </a:solidFill>
              </a:rPr>
              <a:t>Serve God </a:t>
            </a:r>
            <a:r>
              <a:rPr lang="en-US" sz="3600" dirty="0">
                <a:solidFill>
                  <a:srgbClr val="FFC000"/>
                </a:solidFill>
              </a:rPr>
              <a:t>gladly</a:t>
            </a:r>
          </a:p>
          <a:p>
            <a:r>
              <a:rPr lang="en-US" sz="3600" dirty="0" smtClean="0">
                <a:solidFill>
                  <a:schemeClr val="bg1"/>
                </a:solidFill>
              </a:rPr>
              <a:t>Love God </a:t>
            </a:r>
            <a:r>
              <a:rPr lang="en-US" sz="3600" dirty="0" smtClean="0">
                <a:solidFill>
                  <a:srgbClr val="FFC000"/>
                </a:solidFill>
              </a:rPr>
              <a:t>intelligently</a:t>
            </a:r>
          </a:p>
          <a:p>
            <a:r>
              <a:rPr lang="en-US" sz="3600" dirty="0" smtClean="0">
                <a:solidFill>
                  <a:schemeClr val="bg1"/>
                </a:solidFill>
                <a:effectLst/>
              </a:rPr>
              <a:t>Thank God </a:t>
            </a:r>
            <a:r>
              <a:rPr lang="en-US" sz="3600" dirty="0" smtClean="0">
                <a:solidFill>
                  <a:srgbClr val="FFC000"/>
                </a:solidFill>
                <a:effectLst/>
              </a:rPr>
              <a:t>consistently</a:t>
            </a:r>
          </a:p>
          <a:p>
            <a:r>
              <a:rPr lang="en-US" sz="3600" dirty="0" smtClean="0">
                <a:solidFill>
                  <a:srgbClr val="FFFF00"/>
                </a:solidFill>
              </a:rPr>
              <a:t>God Wants All Of You</a:t>
            </a:r>
            <a:endParaRPr lang="en-US" sz="3600" dirty="0" smtClean="0">
              <a:solidFill>
                <a:srgbClr val="FFFF00"/>
              </a:solidFill>
              <a:effectLst/>
            </a:endParaRPr>
          </a:p>
          <a:p>
            <a:endParaRPr lang="en-US" sz="3600" dirty="0">
              <a:solidFill>
                <a:schemeClr val="bg1"/>
              </a:solidFill>
              <a:effectLst/>
            </a:endParaRPr>
          </a:p>
        </p:txBody>
      </p:sp>
    </p:spTree>
    <p:extLst>
      <p:ext uri="{BB962C8B-B14F-4D97-AF65-F5344CB8AC3E}">
        <p14:creationId xmlns:p14="http://schemas.microsoft.com/office/powerpoint/2010/main" val="1103696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randombar(horizontal)">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randombar(horizontal)">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randombar(horizontal)">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randombar(horizontal)">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randombar(horizontal)">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randombar(horizontal)">
                                      <p:cBhvr>
                                        <p:cTn id="32"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2438394"/>
          </a:xfrm>
        </p:spPr>
        <p:txBody>
          <a:bodyPr/>
          <a:lstStyle/>
          <a:p>
            <a:r>
              <a:rPr lang="en-US" sz="3600" dirty="0" smtClean="0"/>
              <a:t/>
            </a:r>
            <a:br>
              <a:rPr lang="en-US" sz="3600" dirty="0" smtClean="0"/>
            </a:br>
            <a:r>
              <a:rPr lang="en-US" sz="3600" dirty="0" smtClean="0">
                <a:solidFill>
                  <a:schemeClr val="bg1"/>
                </a:solidFill>
              </a:rPr>
              <a:t>ALL </a:t>
            </a:r>
            <a:r>
              <a:rPr lang="en-US" sz="3600" dirty="0">
                <a:solidFill>
                  <a:schemeClr val="bg1"/>
                </a:solidFill>
              </a:rPr>
              <a:t>OF ME</a:t>
            </a:r>
            <a:br>
              <a:rPr lang="en-US" sz="3600" dirty="0">
                <a:solidFill>
                  <a:schemeClr val="bg1"/>
                </a:solidFill>
              </a:rPr>
            </a:br>
            <a:r>
              <a:rPr lang="en-US" sz="3600" dirty="0" smtClean="0">
                <a:solidFill>
                  <a:schemeClr val="bg1"/>
                </a:solidFill>
              </a:rPr>
              <a:t>PSALM </a:t>
            </a:r>
            <a:r>
              <a:rPr lang="en-US" sz="3600" dirty="0">
                <a:solidFill>
                  <a:schemeClr val="bg1"/>
                </a:solidFill>
              </a:rPr>
              <a:t>100</a:t>
            </a:r>
            <a:br>
              <a:rPr lang="en-US" sz="3600" dirty="0">
                <a:solidFill>
                  <a:schemeClr val="bg1"/>
                </a:solidFill>
              </a:rPr>
            </a:br>
            <a:endParaRPr lang="en-US" sz="3600" b="1" dirty="0">
              <a:solidFill>
                <a:schemeClr val="bg1"/>
              </a:solidFill>
              <a:effectLst/>
              <a:latin typeface="Calibri"/>
              <a:ea typeface="Calibri"/>
              <a:cs typeface="Times New Roman"/>
            </a:endParaRPr>
          </a:p>
        </p:txBody>
      </p:sp>
      <p:sp>
        <p:nvSpPr>
          <p:cNvPr id="4099" name="Rectangle 3"/>
          <p:cNvSpPr>
            <a:spLocks noGrp="1" noChangeArrowheads="1"/>
          </p:cNvSpPr>
          <p:nvPr>
            <p:ph type="subTitle" idx="1"/>
          </p:nvPr>
        </p:nvSpPr>
        <p:spPr>
          <a:xfrm>
            <a:off x="0" y="1981200"/>
            <a:ext cx="9144000" cy="4876800"/>
          </a:xfrm>
        </p:spPr>
        <p:txBody>
          <a:bodyPr/>
          <a:lstStyle/>
          <a:p>
            <a:pPr eaLnBrk="1" hangingPunct="1"/>
            <a:endParaRPr lang="en-US" sz="3600" dirty="0" smtClean="0">
              <a:solidFill>
                <a:schemeClr val="bg1"/>
              </a:solidFill>
              <a:ea typeface="Calibri"/>
            </a:endParaRPr>
          </a:p>
          <a:p>
            <a:pPr eaLnBrk="1" hangingPunct="1"/>
            <a:r>
              <a:rPr lang="en-US" sz="3600" dirty="0" smtClean="0">
                <a:solidFill>
                  <a:schemeClr val="bg1"/>
                </a:solidFill>
                <a:ea typeface="Calibri"/>
              </a:rPr>
              <a:t>How </a:t>
            </a:r>
            <a:r>
              <a:rPr lang="en-US" sz="3600" dirty="0">
                <a:solidFill>
                  <a:schemeClr val="bg1"/>
                </a:solidFill>
                <a:ea typeface="Calibri"/>
              </a:rPr>
              <a:t>should we treat the One who loves us </a:t>
            </a:r>
            <a:r>
              <a:rPr lang="en-US" sz="3600" dirty="0" smtClean="0">
                <a:solidFill>
                  <a:schemeClr val="bg1"/>
                </a:solidFill>
                <a:ea typeface="Calibri"/>
              </a:rPr>
              <a:t>consistently </a:t>
            </a:r>
            <a:r>
              <a:rPr lang="en-US" sz="3600" dirty="0">
                <a:solidFill>
                  <a:schemeClr val="bg1"/>
                </a:solidFill>
                <a:ea typeface="Calibri"/>
              </a:rPr>
              <a:t>and provides for us faithfully</a:t>
            </a:r>
            <a:r>
              <a:rPr lang="en-US" sz="3600" dirty="0" smtClean="0">
                <a:solidFill>
                  <a:schemeClr val="bg1"/>
                </a:solidFill>
                <a:ea typeface="Calibri"/>
              </a:rPr>
              <a:t>? </a:t>
            </a:r>
          </a:p>
          <a:p>
            <a:pPr eaLnBrk="1" hangingPunct="1"/>
            <a:r>
              <a:rPr lang="en-US" sz="3600" dirty="0" smtClean="0">
                <a:solidFill>
                  <a:schemeClr val="bg1"/>
                </a:solidFill>
                <a:ea typeface="Calibri"/>
              </a:rPr>
              <a:t>If you had your life to live over what would you do </a:t>
            </a:r>
            <a:r>
              <a:rPr lang="en-US" sz="3600" u="sng" dirty="0" smtClean="0">
                <a:solidFill>
                  <a:srgbClr val="FFC000"/>
                </a:solidFill>
                <a:ea typeface="Calibri"/>
              </a:rPr>
              <a:t>differently?</a:t>
            </a:r>
          </a:p>
          <a:p>
            <a:r>
              <a:rPr lang="en-US" sz="3600" dirty="0">
                <a:solidFill>
                  <a:schemeClr val="bg1"/>
                </a:solidFill>
              </a:rPr>
              <a:t>As a believer, what would you do </a:t>
            </a:r>
            <a:r>
              <a:rPr lang="en-US" sz="3600" u="sng" dirty="0">
                <a:solidFill>
                  <a:srgbClr val="FFC000"/>
                </a:solidFill>
              </a:rPr>
              <a:t>differently?</a:t>
            </a:r>
            <a:endParaRPr lang="en-US" sz="3600" dirty="0">
              <a:solidFill>
                <a:srgbClr val="FFC000"/>
              </a:solidFill>
            </a:endParaRPr>
          </a:p>
          <a:p>
            <a:pPr eaLnBrk="1" hangingPunct="1"/>
            <a:endParaRPr lang="en-US" sz="3600" b="1" dirty="0" smtClean="0">
              <a:solidFill>
                <a:schemeClr val="bg1"/>
              </a:solidFill>
            </a:endParaRPr>
          </a:p>
        </p:txBody>
      </p:sp>
    </p:spTree>
    <p:extLst>
      <p:ext uri="{BB962C8B-B14F-4D97-AF65-F5344CB8AC3E}">
        <p14:creationId xmlns:p14="http://schemas.microsoft.com/office/powerpoint/2010/main" val="3389314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fade">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fade">
                                      <p:cBhvr>
                                        <p:cTn id="17"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2438394"/>
          </a:xfrm>
        </p:spPr>
        <p:txBody>
          <a:bodyPr/>
          <a:lstStyle/>
          <a:p>
            <a:r>
              <a:rPr lang="en-US" sz="3600" dirty="0" smtClean="0"/>
              <a:t/>
            </a:r>
            <a:br>
              <a:rPr lang="en-US" sz="3600" dirty="0" smtClean="0"/>
            </a:br>
            <a:r>
              <a:rPr lang="en-US" sz="3600" dirty="0" smtClean="0">
                <a:solidFill>
                  <a:schemeClr val="bg1"/>
                </a:solidFill>
              </a:rPr>
              <a:t>ALL </a:t>
            </a:r>
            <a:r>
              <a:rPr lang="en-US" sz="3600" dirty="0">
                <a:solidFill>
                  <a:schemeClr val="bg1"/>
                </a:solidFill>
              </a:rPr>
              <a:t>OF ME</a:t>
            </a:r>
            <a:br>
              <a:rPr lang="en-US" sz="3600" dirty="0">
                <a:solidFill>
                  <a:schemeClr val="bg1"/>
                </a:solidFill>
              </a:rPr>
            </a:br>
            <a:r>
              <a:rPr lang="en-US" sz="3600" dirty="0" smtClean="0">
                <a:solidFill>
                  <a:schemeClr val="bg1"/>
                </a:solidFill>
              </a:rPr>
              <a:t>PSALM </a:t>
            </a:r>
            <a:r>
              <a:rPr lang="en-US" sz="3600" dirty="0">
                <a:solidFill>
                  <a:schemeClr val="bg1"/>
                </a:solidFill>
              </a:rPr>
              <a:t>100</a:t>
            </a:r>
            <a:br>
              <a:rPr lang="en-US" sz="3600" dirty="0">
                <a:solidFill>
                  <a:schemeClr val="bg1"/>
                </a:solidFill>
              </a:rPr>
            </a:br>
            <a:endParaRPr lang="en-US" sz="3600" b="1" dirty="0">
              <a:solidFill>
                <a:schemeClr val="bg1"/>
              </a:solidFill>
              <a:effectLst/>
              <a:latin typeface="Calibri"/>
              <a:ea typeface="Calibri"/>
              <a:cs typeface="Times New Roman"/>
            </a:endParaRPr>
          </a:p>
        </p:txBody>
      </p:sp>
      <p:sp>
        <p:nvSpPr>
          <p:cNvPr id="4099" name="Rectangle 3"/>
          <p:cNvSpPr>
            <a:spLocks noGrp="1" noChangeArrowheads="1"/>
          </p:cNvSpPr>
          <p:nvPr>
            <p:ph type="subTitle" idx="1"/>
          </p:nvPr>
        </p:nvSpPr>
        <p:spPr>
          <a:xfrm>
            <a:off x="0" y="1981200"/>
            <a:ext cx="9144000" cy="4876800"/>
          </a:xfrm>
        </p:spPr>
        <p:txBody>
          <a:bodyPr/>
          <a:lstStyle/>
          <a:p>
            <a:pPr eaLnBrk="1" hangingPunct="1"/>
            <a:endParaRPr lang="en-US" sz="3600" dirty="0" smtClean="0">
              <a:solidFill>
                <a:schemeClr val="bg1"/>
              </a:solidFill>
              <a:ea typeface="Calibri"/>
            </a:endParaRPr>
          </a:p>
          <a:p>
            <a:r>
              <a:rPr lang="en-US" sz="3600" dirty="0">
                <a:solidFill>
                  <a:schemeClr val="bg1"/>
                </a:solidFill>
              </a:rPr>
              <a:t>Everybody on earth has some response to God</a:t>
            </a:r>
          </a:p>
          <a:p>
            <a:r>
              <a:rPr lang="en-US" sz="3600" dirty="0">
                <a:solidFill>
                  <a:schemeClr val="bg1"/>
                </a:solidFill>
              </a:rPr>
              <a:t>Some </a:t>
            </a:r>
            <a:r>
              <a:rPr lang="en-US" sz="3600" u="sng" dirty="0">
                <a:solidFill>
                  <a:srgbClr val="FFC000"/>
                </a:solidFill>
              </a:rPr>
              <a:t>ignore </a:t>
            </a:r>
            <a:r>
              <a:rPr lang="en-US" sz="3600" dirty="0">
                <a:solidFill>
                  <a:schemeClr val="bg1"/>
                </a:solidFill>
              </a:rPr>
              <a:t>Him</a:t>
            </a:r>
          </a:p>
          <a:p>
            <a:r>
              <a:rPr lang="en-US" sz="3600" dirty="0">
                <a:solidFill>
                  <a:schemeClr val="bg1"/>
                </a:solidFill>
              </a:rPr>
              <a:t>Some </a:t>
            </a:r>
            <a:r>
              <a:rPr lang="en-US" sz="3600" u="sng" dirty="0">
                <a:solidFill>
                  <a:srgbClr val="FFC000"/>
                </a:solidFill>
              </a:rPr>
              <a:t>abhor </a:t>
            </a:r>
            <a:r>
              <a:rPr lang="en-US" sz="3600" dirty="0">
                <a:solidFill>
                  <a:schemeClr val="bg1"/>
                </a:solidFill>
              </a:rPr>
              <a:t>Him</a:t>
            </a:r>
          </a:p>
          <a:p>
            <a:r>
              <a:rPr lang="en-US" sz="3600" dirty="0">
                <a:solidFill>
                  <a:schemeClr val="bg1"/>
                </a:solidFill>
              </a:rPr>
              <a:t>Some </a:t>
            </a:r>
            <a:r>
              <a:rPr lang="en-US" sz="3600" u="sng" dirty="0">
                <a:solidFill>
                  <a:srgbClr val="FFC000"/>
                </a:solidFill>
              </a:rPr>
              <a:t>adore </a:t>
            </a:r>
            <a:r>
              <a:rPr lang="en-US" sz="3600" dirty="0">
                <a:solidFill>
                  <a:schemeClr val="bg1"/>
                </a:solidFill>
              </a:rPr>
              <a:t>Him</a:t>
            </a:r>
            <a:endParaRPr lang="en-US" sz="3600" dirty="0">
              <a:solidFill>
                <a:schemeClr val="bg1"/>
              </a:solidFill>
              <a:effectLst/>
            </a:endParaRPr>
          </a:p>
        </p:txBody>
      </p:sp>
    </p:spTree>
    <p:extLst>
      <p:ext uri="{BB962C8B-B14F-4D97-AF65-F5344CB8AC3E}">
        <p14:creationId xmlns:p14="http://schemas.microsoft.com/office/powerpoint/2010/main" val="2540809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fade">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fade">
                                      <p:cBhvr>
                                        <p:cTn id="17" dur="5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fade">
                                      <p:cBhvr>
                                        <p:cTn id="22"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2438394"/>
          </a:xfrm>
        </p:spPr>
        <p:txBody>
          <a:bodyPr/>
          <a:lstStyle/>
          <a:p>
            <a:pPr lvl="0">
              <a:spcBef>
                <a:spcPct val="20000"/>
              </a:spcBef>
            </a:pPr>
            <a:r>
              <a:rPr lang="en-US" sz="3600" dirty="0">
                <a:solidFill>
                  <a:srgbClr val="FFC000"/>
                </a:solidFill>
                <a:ea typeface="Calibri"/>
                <a:cs typeface="+mn-cs"/>
              </a:rPr>
              <a:t>Four Appropriate Responses  to God</a:t>
            </a:r>
            <a:br>
              <a:rPr lang="en-US" sz="3600" dirty="0">
                <a:solidFill>
                  <a:srgbClr val="FFC000"/>
                </a:solidFill>
                <a:ea typeface="Calibri"/>
                <a:cs typeface="+mn-cs"/>
              </a:rPr>
            </a:br>
            <a:r>
              <a:rPr lang="en-US" sz="3600" dirty="0" smtClean="0"/>
              <a:t/>
            </a:r>
            <a:br>
              <a:rPr lang="en-US" sz="3600" dirty="0" smtClean="0"/>
            </a:br>
            <a:endParaRPr lang="en-US" sz="3600" b="1" dirty="0">
              <a:solidFill>
                <a:schemeClr val="bg1"/>
              </a:solidFill>
              <a:effectLst/>
              <a:latin typeface="Calibri"/>
              <a:ea typeface="Calibri"/>
              <a:cs typeface="Times New Roman"/>
            </a:endParaRPr>
          </a:p>
        </p:txBody>
      </p:sp>
      <p:sp>
        <p:nvSpPr>
          <p:cNvPr id="4099" name="Rectangle 3"/>
          <p:cNvSpPr>
            <a:spLocks noGrp="1" noChangeArrowheads="1"/>
          </p:cNvSpPr>
          <p:nvPr>
            <p:ph type="subTitle" idx="1"/>
          </p:nvPr>
        </p:nvSpPr>
        <p:spPr>
          <a:xfrm>
            <a:off x="0" y="1371600"/>
            <a:ext cx="9144000" cy="5486400"/>
          </a:xfrm>
        </p:spPr>
        <p:txBody>
          <a:bodyPr/>
          <a:lstStyle/>
          <a:p>
            <a:r>
              <a:rPr lang="en-US" sz="3600" dirty="0" smtClean="0">
                <a:solidFill>
                  <a:schemeClr val="bg1"/>
                </a:solidFill>
                <a:effectLst/>
              </a:rPr>
              <a:t>Worship</a:t>
            </a:r>
          </a:p>
          <a:p>
            <a:pPr lvl="0"/>
            <a:r>
              <a:rPr lang="en-US" sz="3600" dirty="0">
                <a:solidFill>
                  <a:srgbClr val="FFFFFF"/>
                </a:solidFill>
              </a:rPr>
              <a:t>Serve </a:t>
            </a:r>
          </a:p>
          <a:p>
            <a:r>
              <a:rPr lang="en-US" sz="3600" dirty="0" smtClean="0">
                <a:solidFill>
                  <a:schemeClr val="bg1"/>
                </a:solidFill>
              </a:rPr>
              <a:t>Love </a:t>
            </a:r>
          </a:p>
          <a:p>
            <a:r>
              <a:rPr lang="en-US" sz="3600" dirty="0" smtClean="0">
                <a:solidFill>
                  <a:schemeClr val="bg1"/>
                </a:solidFill>
              </a:rPr>
              <a:t> </a:t>
            </a:r>
            <a:r>
              <a:rPr lang="en-US" sz="3600" dirty="0" smtClean="0">
                <a:solidFill>
                  <a:schemeClr val="bg1"/>
                </a:solidFill>
                <a:effectLst/>
              </a:rPr>
              <a:t>Thank</a:t>
            </a:r>
            <a:endParaRPr lang="en-US" sz="3600" dirty="0" smtClean="0">
              <a:solidFill>
                <a:srgbClr val="FFC000"/>
              </a:solidFill>
              <a:effectLst/>
            </a:endParaRPr>
          </a:p>
          <a:p>
            <a:endParaRPr lang="en-US" sz="3600" dirty="0">
              <a:solidFill>
                <a:schemeClr val="bg1"/>
              </a:solidFill>
              <a:effectLst/>
            </a:endParaRPr>
          </a:p>
        </p:txBody>
      </p:sp>
    </p:spTree>
    <p:extLst>
      <p:ext uri="{BB962C8B-B14F-4D97-AF65-F5344CB8AC3E}">
        <p14:creationId xmlns:p14="http://schemas.microsoft.com/office/powerpoint/2010/main" val="1906777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904994"/>
          </a:xfrm>
        </p:spPr>
        <p:txBody>
          <a:bodyPr/>
          <a:lstStyle/>
          <a:p>
            <a:r>
              <a:rPr lang="en-US" sz="4000" dirty="0" smtClean="0">
                <a:solidFill>
                  <a:srgbClr val="FFC000"/>
                </a:solidFill>
              </a:rPr>
              <a:t>Worship </a:t>
            </a:r>
            <a:r>
              <a:rPr lang="en-US" sz="4000" dirty="0">
                <a:solidFill>
                  <a:srgbClr val="FFC000"/>
                </a:solidFill>
              </a:rPr>
              <a:t>God Joyfully (vv. 1, 2)</a:t>
            </a:r>
            <a:endParaRPr lang="en-US" sz="4000" dirty="0">
              <a:solidFill>
                <a:srgbClr val="FFC000"/>
              </a:solidFill>
              <a:effectLst/>
            </a:endParaRPr>
          </a:p>
        </p:txBody>
      </p:sp>
      <p:sp>
        <p:nvSpPr>
          <p:cNvPr id="4099" name="Rectangle 3"/>
          <p:cNvSpPr>
            <a:spLocks noGrp="1" noChangeArrowheads="1"/>
          </p:cNvSpPr>
          <p:nvPr>
            <p:ph type="subTitle" idx="1"/>
          </p:nvPr>
        </p:nvSpPr>
        <p:spPr>
          <a:xfrm>
            <a:off x="0" y="1981200"/>
            <a:ext cx="9144000" cy="4876800"/>
          </a:xfrm>
        </p:spPr>
        <p:txBody>
          <a:bodyPr/>
          <a:lstStyle/>
          <a:p>
            <a:r>
              <a:rPr lang="en-US" sz="4000" dirty="0" smtClean="0">
                <a:solidFill>
                  <a:schemeClr val="bg1"/>
                </a:solidFill>
              </a:rPr>
              <a:t>Make a joyful shout </a:t>
            </a:r>
          </a:p>
          <a:p>
            <a:r>
              <a:rPr lang="en-US" sz="4000" dirty="0" smtClean="0">
                <a:solidFill>
                  <a:schemeClr val="bg1"/>
                </a:solidFill>
                <a:effectLst/>
              </a:rPr>
              <a:t>Come  before His presence with singing </a:t>
            </a:r>
          </a:p>
          <a:p>
            <a:r>
              <a:rPr lang="en-US" sz="4000" dirty="0" smtClean="0">
                <a:solidFill>
                  <a:schemeClr val="bg1"/>
                </a:solidFill>
              </a:rPr>
              <a:t>Shout to the Lord</a:t>
            </a:r>
          </a:p>
          <a:p>
            <a:r>
              <a:rPr lang="en-US" sz="4000" dirty="0" smtClean="0">
                <a:solidFill>
                  <a:schemeClr val="bg1"/>
                </a:solidFill>
              </a:rPr>
              <a:t> is mention 17-18 times in Scripture</a:t>
            </a:r>
            <a:endParaRPr lang="en-US" sz="4000" dirty="0">
              <a:solidFill>
                <a:schemeClr val="bg1"/>
              </a:solidFill>
              <a:effectLst/>
            </a:endParaRPr>
          </a:p>
        </p:txBody>
      </p:sp>
    </p:spTree>
    <p:extLst>
      <p:ext uri="{BB962C8B-B14F-4D97-AF65-F5344CB8AC3E}">
        <p14:creationId xmlns:p14="http://schemas.microsoft.com/office/powerpoint/2010/main" val="97373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904994"/>
          </a:xfrm>
        </p:spPr>
        <p:txBody>
          <a:bodyPr/>
          <a:lstStyle/>
          <a:p>
            <a:r>
              <a:rPr lang="en-US" sz="4000" dirty="0" smtClean="0">
                <a:solidFill>
                  <a:srgbClr val="FFC000"/>
                </a:solidFill>
              </a:rPr>
              <a:t>Worship </a:t>
            </a:r>
            <a:r>
              <a:rPr lang="en-US" sz="4000" dirty="0">
                <a:solidFill>
                  <a:srgbClr val="FFC000"/>
                </a:solidFill>
              </a:rPr>
              <a:t>God Joyfully (vv. 1, 2)</a:t>
            </a:r>
            <a:endParaRPr lang="en-US" sz="4000" dirty="0">
              <a:solidFill>
                <a:srgbClr val="FFC000"/>
              </a:solidFill>
              <a:effectLst/>
            </a:endParaRPr>
          </a:p>
        </p:txBody>
      </p:sp>
      <p:sp>
        <p:nvSpPr>
          <p:cNvPr id="4099" name="Rectangle 3"/>
          <p:cNvSpPr>
            <a:spLocks noGrp="1" noChangeArrowheads="1"/>
          </p:cNvSpPr>
          <p:nvPr>
            <p:ph type="subTitle" idx="1"/>
          </p:nvPr>
        </p:nvSpPr>
        <p:spPr>
          <a:xfrm>
            <a:off x="0" y="1981200"/>
            <a:ext cx="9144000" cy="4876800"/>
          </a:xfrm>
        </p:spPr>
        <p:txBody>
          <a:bodyPr/>
          <a:lstStyle/>
          <a:p>
            <a:r>
              <a:rPr lang="en-US" sz="4000" dirty="0" smtClean="0">
                <a:solidFill>
                  <a:schemeClr val="bg1"/>
                </a:solidFill>
              </a:rPr>
              <a:t>Numbers 23 </a:t>
            </a:r>
          </a:p>
          <a:p>
            <a:r>
              <a:rPr lang="en-US" sz="4000" dirty="0" smtClean="0">
                <a:solidFill>
                  <a:schemeClr val="bg1"/>
                </a:solidFill>
                <a:effectLst/>
              </a:rPr>
              <a:t>Joshua 6</a:t>
            </a:r>
          </a:p>
          <a:p>
            <a:r>
              <a:rPr lang="en-US" sz="4000" dirty="0" smtClean="0">
                <a:solidFill>
                  <a:schemeClr val="bg1"/>
                </a:solidFill>
              </a:rPr>
              <a:t>I Samuel </a:t>
            </a:r>
          </a:p>
          <a:p>
            <a:r>
              <a:rPr lang="en-US" sz="4000" dirty="0" smtClean="0">
                <a:solidFill>
                  <a:schemeClr val="bg1"/>
                </a:solidFill>
                <a:effectLst/>
              </a:rPr>
              <a:t>3</a:t>
            </a:r>
            <a:r>
              <a:rPr lang="en-US" sz="4000" baseline="30000" dirty="0" smtClean="0">
                <a:solidFill>
                  <a:schemeClr val="bg1"/>
                </a:solidFill>
                <a:effectLst/>
              </a:rPr>
              <a:t>rd</a:t>
            </a:r>
            <a:r>
              <a:rPr lang="en-US" sz="4000" dirty="0" smtClean="0">
                <a:solidFill>
                  <a:schemeClr val="bg1"/>
                </a:solidFill>
                <a:effectLst/>
              </a:rPr>
              <a:t> Chapte</a:t>
            </a:r>
            <a:r>
              <a:rPr lang="en-US" sz="4000" dirty="0" smtClean="0">
                <a:solidFill>
                  <a:schemeClr val="bg1"/>
                </a:solidFill>
              </a:rPr>
              <a:t>r of the </a:t>
            </a:r>
            <a:r>
              <a:rPr lang="en-US" sz="4000" dirty="0" smtClean="0">
                <a:solidFill>
                  <a:schemeClr val="bg1"/>
                </a:solidFill>
                <a:effectLst/>
              </a:rPr>
              <a:t>Book of Ezra </a:t>
            </a:r>
            <a:endParaRPr lang="en-US" sz="4000" dirty="0">
              <a:solidFill>
                <a:schemeClr val="bg1"/>
              </a:solidFill>
              <a:effectLst/>
            </a:endParaRPr>
          </a:p>
        </p:txBody>
      </p:sp>
    </p:spTree>
    <p:extLst>
      <p:ext uri="{BB962C8B-B14F-4D97-AF65-F5344CB8AC3E}">
        <p14:creationId xmlns:p14="http://schemas.microsoft.com/office/powerpoint/2010/main" val="241418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904994"/>
          </a:xfrm>
        </p:spPr>
        <p:txBody>
          <a:bodyPr/>
          <a:lstStyle/>
          <a:p>
            <a:r>
              <a:rPr lang="en-US" sz="4000" dirty="0" smtClean="0">
                <a:solidFill>
                  <a:srgbClr val="FFC000"/>
                </a:solidFill>
              </a:rPr>
              <a:t>Worship </a:t>
            </a:r>
            <a:r>
              <a:rPr lang="en-US" sz="4000" dirty="0">
                <a:solidFill>
                  <a:srgbClr val="FFC000"/>
                </a:solidFill>
              </a:rPr>
              <a:t>God Joyfully (vv. 1, 2)</a:t>
            </a:r>
            <a:endParaRPr lang="en-US" sz="4000" dirty="0">
              <a:solidFill>
                <a:srgbClr val="FFC000"/>
              </a:solidFill>
              <a:effectLst/>
            </a:endParaRPr>
          </a:p>
        </p:txBody>
      </p:sp>
      <p:sp>
        <p:nvSpPr>
          <p:cNvPr id="4099" name="Rectangle 3"/>
          <p:cNvSpPr>
            <a:spLocks noGrp="1" noChangeArrowheads="1"/>
          </p:cNvSpPr>
          <p:nvPr>
            <p:ph type="subTitle" idx="1"/>
          </p:nvPr>
        </p:nvSpPr>
        <p:spPr>
          <a:xfrm>
            <a:off x="0" y="1981200"/>
            <a:ext cx="9144000" cy="4876800"/>
          </a:xfrm>
        </p:spPr>
        <p:txBody>
          <a:bodyPr/>
          <a:lstStyle/>
          <a:p>
            <a:r>
              <a:rPr lang="en-US" sz="4000" dirty="0" smtClean="0">
                <a:solidFill>
                  <a:srgbClr val="FFC000"/>
                </a:solidFill>
                <a:ea typeface="Calibri"/>
              </a:rPr>
              <a:t>C</a:t>
            </a:r>
            <a:r>
              <a:rPr lang="en-US" sz="4000" dirty="0">
                <a:solidFill>
                  <a:srgbClr val="FFC000"/>
                </a:solidFill>
                <a:ea typeface="Calibri"/>
              </a:rPr>
              <a:t>. H. </a:t>
            </a:r>
            <a:r>
              <a:rPr lang="en-US" sz="4000" dirty="0" smtClean="0">
                <a:solidFill>
                  <a:srgbClr val="FFC000"/>
                </a:solidFill>
                <a:ea typeface="Calibri"/>
              </a:rPr>
              <a:t>Spurgeon</a:t>
            </a:r>
          </a:p>
          <a:p>
            <a:r>
              <a:rPr lang="en-US" sz="4000" dirty="0"/>
              <a:t> </a:t>
            </a:r>
          </a:p>
          <a:p>
            <a:r>
              <a:rPr lang="en-US" sz="4000" dirty="0">
                <a:solidFill>
                  <a:schemeClr val="bg1"/>
                </a:solidFill>
                <a:ea typeface="Calibri"/>
              </a:rPr>
              <a:t>"Our happy God should be worshiped by a happy people; a cheerful spirit is in keeping with His nature, His acts"</a:t>
            </a:r>
            <a:endParaRPr lang="en-US" sz="4000" dirty="0" smtClean="0">
              <a:solidFill>
                <a:schemeClr val="bg1"/>
              </a:solidFill>
              <a:ea typeface="Calibri"/>
            </a:endParaRPr>
          </a:p>
          <a:p>
            <a:endParaRPr lang="en-US" sz="4000" dirty="0">
              <a:solidFill>
                <a:srgbClr val="FFC000"/>
              </a:solidFill>
              <a:effectLst/>
            </a:endParaRPr>
          </a:p>
        </p:txBody>
      </p:sp>
    </p:spTree>
    <p:extLst>
      <p:ext uri="{BB962C8B-B14F-4D97-AF65-F5344CB8AC3E}">
        <p14:creationId xmlns:p14="http://schemas.microsoft.com/office/powerpoint/2010/main" val="2972562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904994"/>
          </a:xfrm>
        </p:spPr>
        <p:txBody>
          <a:bodyPr/>
          <a:lstStyle/>
          <a:p>
            <a:pPr lvl="0">
              <a:spcBef>
                <a:spcPct val="20000"/>
              </a:spcBef>
            </a:pPr>
            <a:r>
              <a:rPr lang="en-US" sz="4000" dirty="0">
                <a:solidFill>
                  <a:srgbClr val="FFC000"/>
                </a:solidFill>
                <a:ea typeface="+mn-ea"/>
                <a:cs typeface="+mn-cs"/>
              </a:rPr>
              <a:t>Excuses For Not Serving God Joyfully </a:t>
            </a:r>
          </a:p>
        </p:txBody>
      </p:sp>
      <p:sp>
        <p:nvSpPr>
          <p:cNvPr id="4099" name="Rectangle 3"/>
          <p:cNvSpPr>
            <a:spLocks noGrp="1" noChangeArrowheads="1"/>
          </p:cNvSpPr>
          <p:nvPr>
            <p:ph type="subTitle" idx="1"/>
          </p:nvPr>
        </p:nvSpPr>
        <p:spPr>
          <a:xfrm>
            <a:off x="0" y="1981200"/>
            <a:ext cx="9144000" cy="4876800"/>
          </a:xfrm>
        </p:spPr>
        <p:txBody>
          <a:bodyPr/>
          <a:lstStyle/>
          <a:p>
            <a:r>
              <a:rPr lang="en-US" sz="4000" dirty="0" smtClean="0">
                <a:solidFill>
                  <a:schemeClr val="bg1"/>
                </a:solidFill>
              </a:rPr>
              <a:t>"</a:t>
            </a:r>
            <a:r>
              <a:rPr lang="en-US" sz="4000" dirty="0">
                <a:solidFill>
                  <a:schemeClr val="bg1"/>
                </a:solidFill>
              </a:rPr>
              <a:t>I don't have a </a:t>
            </a:r>
            <a:r>
              <a:rPr lang="en-US" sz="4000" u="sng" dirty="0">
                <a:solidFill>
                  <a:srgbClr val="FFC000"/>
                </a:solidFill>
              </a:rPr>
              <a:t>good</a:t>
            </a:r>
            <a:r>
              <a:rPr lang="en-US" sz="4000" dirty="0">
                <a:solidFill>
                  <a:schemeClr val="bg1"/>
                </a:solidFill>
              </a:rPr>
              <a:t> voice"</a:t>
            </a:r>
          </a:p>
          <a:p>
            <a:r>
              <a:rPr lang="en-US" sz="4000" dirty="0" smtClean="0">
                <a:solidFill>
                  <a:schemeClr val="bg1"/>
                </a:solidFill>
                <a:ea typeface="Times New Roman"/>
              </a:rPr>
              <a:t>“I </a:t>
            </a:r>
            <a:r>
              <a:rPr lang="en-US" sz="4000" dirty="0">
                <a:solidFill>
                  <a:schemeClr val="bg1"/>
                </a:solidFill>
                <a:ea typeface="Times New Roman"/>
              </a:rPr>
              <a:t>don't </a:t>
            </a:r>
            <a:r>
              <a:rPr lang="en-US" sz="4000" u="sng" dirty="0">
                <a:solidFill>
                  <a:srgbClr val="FFC000"/>
                </a:solidFill>
                <a:ea typeface="Times New Roman"/>
              </a:rPr>
              <a:t>feel </a:t>
            </a:r>
            <a:r>
              <a:rPr lang="en-US" sz="4000" dirty="0">
                <a:solidFill>
                  <a:schemeClr val="bg1"/>
                </a:solidFill>
                <a:ea typeface="Times New Roman"/>
              </a:rPr>
              <a:t>like </a:t>
            </a:r>
            <a:r>
              <a:rPr lang="en-US" sz="4000" dirty="0" smtClean="0">
                <a:solidFill>
                  <a:schemeClr val="bg1"/>
                </a:solidFill>
                <a:ea typeface="Times New Roman"/>
              </a:rPr>
              <a:t>it”</a:t>
            </a:r>
          </a:p>
          <a:p>
            <a:r>
              <a:rPr lang="en-US" sz="4000" dirty="0">
                <a:solidFill>
                  <a:schemeClr val="bg1"/>
                </a:solidFill>
                <a:ea typeface="Times New Roman"/>
              </a:rPr>
              <a:t>"I'm not the </a:t>
            </a:r>
            <a:r>
              <a:rPr lang="en-US" sz="4000" u="sng" dirty="0">
                <a:solidFill>
                  <a:srgbClr val="FFC000"/>
                </a:solidFill>
                <a:ea typeface="Times New Roman"/>
              </a:rPr>
              <a:t>emotional </a:t>
            </a:r>
            <a:r>
              <a:rPr lang="en-US" sz="4000" dirty="0">
                <a:solidFill>
                  <a:schemeClr val="bg1"/>
                </a:solidFill>
                <a:ea typeface="Times New Roman"/>
              </a:rPr>
              <a:t>type"</a:t>
            </a:r>
            <a:endParaRPr lang="en-US" sz="4000" dirty="0">
              <a:solidFill>
                <a:schemeClr val="bg1"/>
              </a:solidFill>
            </a:endParaRPr>
          </a:p>
          <a:p>
            <a:endParaRPr lang="en-US" sz="4000" dirty="0">
              <a:solidFill>
                <a:schemeClr val="bg1"/>
              </a:solidFill>
            </a:endParaRPr>
          </a:p>
          <a:p>
            <a:endParaRPr lang="en-US" sz="4000" dirty="0">
              <a:solidFill>
                <a:srgbClr val="FFC000"/>
              </a:solidFill>
            </a:endParaRPr>
          </a:p>
          <a:p>
            <a:endParaRPr lang="en-US" sz="4000" dirty="0">
              <a:solidFill>
                <a:srgbClr val="FFC000"/>
              </a:solidFill>
              <a:effectLst/>
            </a:endParaRPr>
          </a:p>
        </p:txBody>
      </p:sp>
    </p:spTree>
    <p:extLst>
      <p:ext uri="{BB962C8B-B14F-4D97-AF65-F5344CB8AC3E}">
        <p14:creationId xmlns:p14="http://schemas.microsoft.com/office/powerpoint/2010/main" val="1556898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arn(inVertical)">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arn(inVertical)">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barn(inVertical)">
                                      <p:cBhvr>
                                        <p:cTn id="17"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6"/>
            <a:ext cx="9144000" cy="1904994"/>
          </a:xfrm>
        </p:spPr>
        <p:txBody>
          <a:bodyPr/>
          <a:lstStyle/>
          <a:p>
            <a:pPr lvl="0">
              <a:spcBef>
                <a:spcPct val="20000"/>
              </a:spcBef>
            </a:pPr>
            <a:r>
              <a:rPr lang="en-US" sz="4000" dirty="0">
                <a:solidFill>
                  <a:srgbClr val="FFC000"/>
                </a:solidFill>
                <a:ea typeface="+mn-ea"/>
                <a:cs typeface="+mn-cs"/>
              </a:rPr>
              <a:t>Some folks will complain in heaven </a:t>
            </a:r>
          </a:p>
        </p:txBody>
      </p:sp>
      <p:sp>
        <p:nvSpPr>
          <p:cNvPr id="4099" name="Rectangle 3"/>
          <p:cNvSpPr>
            <a:spLocks noGrp="1" noChangeArrowheads="1"/>
          </p:cNvSpPr>
          <p:nvPr>
            <p:ph type="subTitle" idx="1"/>
          </p:nvPr>
        </p:nvSpPr>
        <p:spPr>
          <a:xfrm>
            <a:off x="0" y="1981200"/>
            <a:ext cx="9144000" cy="4876800"/>
          </a:xfrm>
        </p:spPr>
        <p:txBody>
          <a:bodyPr/>
          <a:lstStyle/>
          <a:p>
            <a:r>
              <a:rPr lang="en-US" sz="4000" dirty="0" smtClean="0">
                <a:solidFill>
                  <a:schemeClr val="bg1"/>
                </a:solidFill>
                <a:ea typeface="Times New Roman"/>
              </a:rPr>
              <a:t>It'll </a:t>
            </a:r>
            <a:r>
              <a:rPr lang="en-US" sz="4000" dirty="0">
                <a:solidFill>
                  <a:schemeClr val="bg1"/>
                </a:solidFill>
                <a:ea typeface="Times New Roman"/>
              </a:rPr>
              <a:t>be too </a:t>
            </a:r>
            <a:r>
              <a:rPr lang="en-US" sz="4000" u="sng" dirty="0">
                <a:solidFill>
                  <a:srgbClr val="FFC000"/>
                </a:solidFill>
                <a:ea typeface="Times New Roman"/>
              </a:rPr>
              <a:t>loud </a:t>
            </a:r>
            <a:endParaRPr lang="en-US" sz="4000" u="sng" dirty="0" smtClean="0">
              <a:solidFill>
                <a:srgbClr val="FFC000"/>
              </a:solidFill>
              <a:ea typeface="Times New Roman"/>
            </a:endParaRPr>
          </a:p>
          <a:p>
            <a:r>
              <a:rPr lang="en-US" sz="4000" dirty="0" smtClean="0">
                <a:solidFill>
                  <a:schemeClr val="bg1"/>
                </a:solidFill>
                <a:ea typeface="Times New Roman"/>
              </a:rPr>
              <a:t>Isaiah </a:t>
            </a:r>
            <a:r>
              <a:rPr lang="en-US" sz="4000" dirty="0">
                <a:solidFill>
                  <a:schemeClr val="bg1"/>
                </a:solidFill>
                <a:ea typeface="Times New Roman"/>
              </a:rPr>
              <a:t>6:4; Revelation 5:11-12</a:t>
            </a:r>
            <a:endParaRPr lang="en-US" sz="4000" dirty="0">
              <a:solidFill>
                <a:schemeClr val="bg1"/>
              </a:solidFill>
            </a:endParaRPr>
          </a:p>
          <a:p>
            <a:r>
              <a:rPr lang="en-US" sz="4000" dirty="0">
                <a:solidFill>
                  <a:schemeClr val="bg1"/>
                </a:solidFill>
                <a:ea typeface="Times New Roman"/>
              </a:rPr>
              <a:t>Because of the </a:t>
            </a:r>
            <a:r>
              <a:rPr lang="en-US" sz="4000" u="sng" dirty="0">
                <a:solidFill>
                  <a:srgbClr val="FFC000"/>
                </a:solidFill>
                <a:ea typeface="Times New Roman"/>
              </a:rPr>
              <a:t>lights </a:t>
            </a:r>
            <a:endParaRPr lang="en-US" sz="4000" u="sng" dirty="0" smtClean="0">
              <a:solidFill>
                <a:srgbClr val="FFC000"/>
              </a:solidFill>
              <a:ea typeface="Times New Roman"/>
            </a:endParaRPr>
          </a:p>
          <a:p>
            <a:r>
              <a:rPr lang="en-US" sz="4000" dirty="0" smtClean="0">
                <a:solidFill>
                  <a:schemeClr val="bg1"/>
                </a:solidFill>
                <a:ea typeface="Times New Roman"/>
              </a:rPr>
              <a:t>Revelation </a:t>
            </a:r>
            <a:r>
              <a:rPr lang="en-US" sz="4000" dirty="0">
                <a:solidFill>
                  <a:schemeClr val="bg1"/>
                </a:solidFill>
                <a:ea typeface="Times New Roman"/>
              </a:rPr>
              <a:t>21:23; 1:16</a:t>
            </a:r>
            <a:endParaRPr lang="en-US" sz="4000" dirty="0">
              <a:solidFill>
                <a:schemeClr val="bg1"/>
              </a:solidFill>
            </a:endParaRPr>
          </a:p>
          <a:p>
            <a:r>
              <a:rPr lang="en-US" sz="4000" dirty="0">
                <a:solidFill>
                  <a:schemeClr val="bg1"/>
                </a:solidFill>
                <a:ea typeface="Times New Roman"/>
              </a:rPr>
              <a:t>Because of the </a:t>
            </a:r>
            <a:r>
              <a:rPr lang="en-US" sz="4000" u="sng" dirty="0">
                <a:solidFill>
                  <a:srgbClr val="FFC000"/>
                </a:solidFill>
                <a:ea typeface="Times New Roman"/>
              </a:rPr>
              <a:t>haze </a:t>
            </a:r>
            <a:r>
              <a:rPr lang="en-US" sz="4000" dirty="0">
                <a:solidFill>
                  <a:schemeClr val="bg1"/>
                </a:solidFill>
                <a:ea typeface="Times New Roman"/>
              </a:rPr>
              <a:t>Isaiah 6:4</a:t>
            </a:r>
            <a:endParaRPr lang="en-US" sz="4000" dirty="0">
              <a:solidFill>
                <a:schemeClr val="bg1"/>
              </a:solidFill>
            </a:endParaRPr>
          </a:p>
          <a:p>
            <a:endParaRPr lang="en-US" sz="4000" dirty="0">
              <a:solidFill>
                <a:schemeClr val="bg1"/>
              </a:solidFill>
            </a:endParaRPr>
          </a:p>
          <a:p>
            <a:endParaRPr lang="en-US" sz="4000" dirty="0">
              <a:solidFill>
                <a:schemeClr val="bg1"/>
              </a:solidFill>
            </a:endParaRPr>
          </a:p>
          <a:p>
            <a:endParaRPr lang="en-US" sz="4000" dirty="0">
              <a:solidFill>
                <a:srgbClr val="FFC000"/>
              </a:solidFill>
            </a:endParaRPr>
          </a:p>
          <a:p>
            <a:endParaRPr lang="en-US" sz="4000" dirty="0">
              <a:solidFill>
                <a:srgbClr val="FFC000"/>
              </a:solidFill>
              <a:effectLst/>
            </a:endParaRPr>
          </a:p>
        </p:txBody>
      </p:sp>
    </p:spTree>
    <p:extLst>
      <p:ext uri="{BB962C8B-B14F-4D97-AF65-F5344CB8AC3E}">
        <p14:creationId xmlns:p14="http://schemas.microsoft.com/office/powerpoint/2010/main" val="1814713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circle(in)">
                                      <p:cBhvr>
                                        <p:cTn id="7" dur="2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circle(in)">
                                      <p:cBhvr>
                                        <p:cTn id="12" dur="20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circle(in)">
                                      <p:cBhvr>
                                        <p:cTn id="17" dur="20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circle(in)">
                                      <p:cBhvr>
                                        <p:cTn id="22" dur="20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circle(in)">
                                      <p:cBhvr>
                                        <p:cTn id="27" dur="20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theme/theme1.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4273</TotalTime>
  <Words>473</Words>
  <Application>Microsoft Office PowerPoint</Application>
  <PresentationFormat>On-screen Show (4:3)</PresentationFormat>
  <Paragraphs>101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5_Default Design</vt:lpstr>
      <vt:lpstr> ALL OF ME PSALM 100 </vt:lpstr>
      <vt:lpstr> ALL OF ME PSALM 100 </vt:lpstr>
      <vt:lpstr> ALL OF ME PSALM 100 </vt:lpstr>
      <vt:lpstr>Four Appropriate Responses  to God  </vt:lpstr>
      <vt:lpstr>Worship God Joyfully (vv. 1, 2)</vt:lpstr>
      <vt:lpstr>Worship God Joyfully (vv. 1, 2)</vt:lpstr>
      <vt:lpstr>Worship God Joyfully (vv. 1, 2)</vt:lpstr>
      <vt:lpstr>Excuses For Not Serving God Joyfully </vt:lpstr>
      <vt:lpstr>Some folks will complain in heaven </vt:lpstr>
      <vt:lpstr>Serve God Gladly (v. 2)</vt:lpstr>
      <vt:lpstr>Love God Intelligently (v. 3) </vt:lpstr>
      <vt:lpstr>Love God Intelligently</vt:lpstr>
      <vt:lpstr>Love God Intelligently</vt:lpstr>
      <vt:lpstr>Thank God Consistently (vv. 4-5)</vt:lpstr>
      <vt:lpstr>Thank God Consistently (vv. 4-5)</vt:lpstr>
      <vt:lpstr>ALL OF ME PSALM 100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dc:creator>
  <cp:lastModifiedBy>Del</cp:lastModifiedBy>
  <cp:revision>311</cp:revision>
  <dcterms:created xsi:type="dcterms:W3CDTF">2012-02-21T20:26:28Z</dcterms:created>
  <dcterms:modified xsi:type="dcterms:W3CDTF">2014-11-25T22:36:59Z</dcterms:modified>
</cp:coreProperties>
</file>