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sldIdLst>
    <p:sldId id="613" r:id="rId2"/>
    <p:sldId id="682" r:id="rId3"/>
    <p:sldId id="738" r:id="rId4"/>
    <p:sldId id="740" r:id="rId5"/>
    <p:sldId id="741" r:id="rId6"/>
    <p:sldId id="742" r:id="rId7"/>
    <p:sldId id="743" r:id="rId8"/>
    <p:sldId id="744" r:id="rId9"/>
    <p:sldId id="745" r:id="rId10"/>
    <p:sldId id="746" r:id="rId11"/>
    <p:sldId id="747" r:id="rId12"/>
    <p:sldId id="748" r:id="rId13"/>
    <p:sldId id="749" r:id="rId14"/>
    <p:sldId id="75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808A1-910F-4AE0-BA8E-9355783F164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670F-F80F-4371-9201-AAB3AD9A9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15E68-96D4-40FE-A361-AD0E12698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64A6-9437-4092-A9A5-6ADF4231F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EB18-6F44-4986-A401-A0342AF3D7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FAB4-C4E3-45F3-B167-6B5C03AD7A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39A63-BBD7-46EB-918F-0E64BE29D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FF53E-8B7A-4609-9659-BDA21AABE8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26B7-C53B-47CB-A3AE-84B442C754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133B-52DB-40D4-8B34-9B722834BC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448F8-D3CE-40B4-A128-C5744A635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F08C-0342-40F8-90FB-A43D2FCB6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712D1-B8DC-4CA3-98AD-C9F053601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FCE7D-6DA5-4E8E-9143-ABBB6894429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9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6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1443038"/>
            <a:ext cx="9744076" cy="974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09600"/>
            <a:ext cx="473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SPIRITUAL FARMING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-300038" y="978933"/>
            <a:ext cx="40338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3200" i="1" dirty="0">
                <a:solidFill>
                  <a:srgbClr val="000000"/>
                </a:solidFill>
              </a:rPr>
              <a:t>John 4:28-42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57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  <a:cs typeface="Times New Roman"/>
              </a:rPr>
              <a:t>DETAILED NOTES</a:t>
            </a:r>
            <a:endParaRPr lang="en-US" sz="40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Workers </a:t>
            </a:r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sow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, </a:t>
            </a:r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labo</a:t>
            </a:r>
            <a:r>
              <a:rPr lang="en-US" sz="3600" dirty="0">
                <a:solidFill>
                  <a:srgbClr val="FFC000"/>
                </a:solidFill>
                <a:ea typeface="Times New Roman"/>
              </a:rPr>
              <a:t>r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, </a:t>
            </a:r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water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 and </a:t>
            </a:r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reap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Farmhands need to go out to the </a:t>
            </a:r>
            <a:r>
              <a:rPr lang="en-US" sz="3600" u="sng" dirty="0" smtClean="0">
                <a:solidFill>
                  <a:srgbClr val="FFC000"/>
                </a:solidFill>
                <a:ea typeface="Times New Roman"/>
              </a:rPr>
              <a:t>field</a:t>
            </a:r>
          </a:p>
          <a:p>
            <a:r>
              <a:rPr lang="en-US" sz="3600" dirty="0" smtClean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(Acts 1:8)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It took the disciples time to fulfill their calling to go to </a:t>
            </a:r>
            <a:r>
              <a:rPr lang="en-US" sz="3600" dirty="0" smtClean="0">
                <a:solidFill>
                  <a:schemeClr val="bg1"/>
                </a:solidFill>
                <a:ea typeface="Times New Roman"/>
              </a:rPr>
              <a:t>Samaria</a:t>
            </a:r>
          </a:p>
          <a:p>
            <a:r>
              <a:rPr lang="en-US" sz="3600" dirty="0" smtClean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(Acts 8:1; Acts 8:5-6; Acts 8:14-15; Acts 8:25)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17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  <a:cs typeface="Times New Roman"/>
              </a:rPr>
              <a:t>DETAILED NOTES</a:t>
            </a:r>
            <a:endParaRPr lang="en-US" sz="40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endParaRPr lang="en-US" sz="3600" dirty="0" smtClean="0">
              <a:solidFill>
                <a:schemeClr val="bg1"/>
              </a:solidFill>
              <a:ea typeface="Times New Roman"/>
            </a:endParaRPr>
          </a:p>
          <a:p>
            <a:r>
              <a:rPr lang="en-US" sz="3600" dirty="0" smtClean="0">
                <a:solidFill>
                  <a:schemeClr val="bg1"/>
                </a:solidFill>
                <a:ea typeface="Times New Roman"/>
              </a:rPr>
              <a:t>Jesus 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had 132 recorded personal encounters with people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Six at the temple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Four at the synagogue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122 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outside of spiritual buildings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0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  <a:cs typeface="Times New Roman"/>
              </a:rPr>
              <a:t>DETAILED NOTES</a:t>
            </a:r>
            <a:endParaRPr lang="en-US" sz="40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endParaRPr lang="en-US" sz="3600" dirty="0" smtClean="0">
              <a:solidFill>
                <a:schemeClr val="bg1"/>
              </a:solidFill>
              <a:ea typeface="Times New Roman"/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A Harvest is </a:t>
            </a:r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Gathered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 (vv. 39-42)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Many </a:t>
            </a:r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Believed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When they heard the testimony of the Samaritan woman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When they saw the change in her life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65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  <a:cs typeface="Times New Roman"/>
              </a:rPr>
              <a:t>DETAILED NOTES</a:t>
            </a:r>
            <a:endParaRPr lang="en-US" sz="40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endParaRPr lang="en-US" sz="3600" dirty="0" smtClean="0">
              <a:solidFill>
                <a:schemeClr val="bg1"/>
              </a:solidFill>
              <a:ea typeface="Times New Roman"/>
            </a:endParaRPr>
          </a:p>
          <a:p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More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 Believed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Heard the </a:t>
            </a:r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testimonies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Experienced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 the Lord for themselves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42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  <a:cs typeface="Times New Roman"/>
              </a:rPr>
              <a:t>DETAILED NOTES</a:t>
            </a:r>
            <a:endParaRPr lang="en-US" sz="40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Lord </a:t>
            </a:r>
            <a:r>
              <a:rPr lang="en-US" sz="3600" dirty="0">
                <a:solidFill>
                  <a:schemeClr val="bg1"/>
                </a:solidFill>
              </a:rPr>
              <a:t>lead me to some soul today Oh teach me Lord just what to say</a:t>
            </a:r>
          </a:p>
          <a:p>
            <a:r>
              <a:rPr lang="en-US" sz="3600" dirty="0">
                <a:solidFill>
                  <a:schemeClr val="bg1"/>
                </a:solidFill>
              </a:rPr>
              <a:t>friends of mine are lost in sin and cannot find their way</a:t>
            </a:r>
          </a:p>
          <a:p>
            <a:r>
              <a:rPr lang="en-US" sz="3600" dirty="0">
                <a:solidFill>
                  <a:schemeClr val="bg1"/>
                </a:solidFill>
              </a:rPr>
              <a:t>few there are who seem to care and few there are who pray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 melt my heart and fill my life</a:t>
            </a:r>
          </a:p>
          <a:p>
            <a:r>
              <a:rPr lang="en-US" sz="3600" dirty="0">
                <a:solidFill>
                  <a:schemeClr val="bg1"/>
                </a:solidFill>
              </a:rPr>
              <a:t>give me one soul today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58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</a:rPr>
              <a:t>MESSAGE SUMMARY</a:t>
            </a:r>
            <a:endParaRPr lang="en-US" b="1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Farmers live for the harvest season--a time when their crops are taken in and profits are made. But crops don’t grow on their own. Seeds must be sown and plants must be garnered by a whole group of active farm workers. </a:t>
            </a: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79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</a:rPr>
              <a:t>MESSAGE SUMMARY</a:t>
            </a:r>
            <a:endParaRPr lang="en-US" b="1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600" dirty="0" smtClean="0">
              <a:solidFill>
                <a:schemeClr val="bg1"/>
              </a:solidFill>
              <a:ea typeface="Calibri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chemeClr val="bg1"/>
                </a:solidFill>
                <a:ea typeface="Calibri"/>
              </a:rPr>
              <a:t>God </a:t>
            </a:r>
            <a:r>
              <a:rPr lang="en-US" sz="3600" dirty="0">
                <a:solidFill>
                  <a:schemeClr val="bg1"/>
                </a:solidFill>
                <a:ea typeface="Calibri"/>
              </a:rPr>
              <a:t>is the head Farmer and we are His farmhands, all working together to produce a bumper-crop of people who believe that Jesus is the Savior--Are you in?</a:t>
            </a: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85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  <a:cs typeface="Times New Roman"/>
              </a:rPr>
              <a:t>DETAILED NOTES</a:t>
            </a:r>
            <a:endParaRPr lang="en-US" sz="40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A </a:t>
            </a:r>
            <a:r>
              <a:rPr lang="en-US" sz="3600" u="sng" dirty="0">
                <a:solidFill>
                  <a:srgbClr val="FFC000"/>
                </a:solidFill>
              </a:rPr>
              <a:t>Seed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is Planted (vv. 28-30)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She </a:t>
            </a:r>
            <a:r>
              <a:rPr lang="en-US" sz="3600" dirty="0">
                <a:solidFill>
                  <a:schemeClr val="bg1"/>
                </a:solidFill>
              </a:rPr>
              <a:t>admits her </a:t>
            </a:r>
            <a:r>
              <a:rPr lang="en-US" sz="3600" u="sng" dirty="0">
                <a:solidFill>
                  <a:srgbClr val="FFC000"/>
                </a:solidFill>
              </a:rPr>
              <a:t>sin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She admits her need for </a:t>
            </a:r>
            <a:r>
              <a:rPr lang="en-US" sz="3600" u="sng" dirty="0">
                <a:solidFill>
                  <a:srgbClr val="FFC000"/>
                </a:solidFill>
              </a:rPr>
              <a:t>refreshment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She </a:t>
            </a:r>
            <a:r>
              <a:rPr lang="en-US" sz="3600" u="sng" dirty="0">
                <a:solidFill>
                  <a:srgbClr val="FFC000"/>
                </a:solidFill>
              </a:rPr>
              <a:t>takes</a:t>
            </a:r>
            <a:r>
              <a:rPr lang="en-US" sz="3600" dirty="0">
                <a:solidFill>
                  <a:schemeClr val="bg1"/>
                </a:solidFill>
              </a:rPr>
              <a:t> what she heard to others</a:t>
            </a:r>
          </a:p>
          <a:p>
            <a:r>
              <a:rPr lang="en-US" sz="3600" dirty="0">
                <a:solidFill>
                  <a:schemeClr val="bg1"/>
                </a:solidFill>
              </a:rPr>
              <a:t>Samaritan woman left her water pot </a:t>
            </a:r>
          </a:p>
          <a:p>
            <a:r>
              <a:rPr lang="en-US" sz="3600" dirty="0">
                <a:solidFill>
                  <a:schemeClr val="bg1"/>
                </a:solidFill>
              </a:rPr>
              <a:t>She had found something better than water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47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  <a:cs typeface="Times New Roman"/>
              </a:rPr>
              <a:t>DETAILED NOTES</a:t>
            </a:r>
            <a:endParaRPr lang="en-US" sz="40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u="sng" dirty="0">
                <a:solidFill>
                  <a:srgbClr val="FFC000"/>
                </a:solidFill>
              </a:rPr>
              <a:t>Effect</a:t>
            </a:r>
            <a:r>
              <a:rPr lang="en-US" sz="3600" dirty="0">
                <a:solidFill>
                  <a:schemeClr val="bg1"/>
                </a:solidFill>
              </a:rPr>
              <a:t> of One Person </a:t>
            </a:r>
          </a:p>
          <a:p>
            <a:r>
              <a:rPr lang="en-US" sz="3600" dirty="0">
                <a:solidFill>
                  <a:schemeClr val="bg1"/>
                </a:solidFill>
              </a:rPr>
              <a:t>Change in the woman's life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Her </a:t>
            </a:r>
            <a:r>
              <a:rPr lang="en-US" sz="3600" u="sng" dirty="0">
                <a:solidFill>
                  <a:srgbClr val="FFC000"/>
                </a:solidFill>
              </a:rPr>
              <a:t>past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Her </a:t>
            </a:r>
            <a:r>
              <a:rPr lang="en-US" sz="3600" u="sng" dirty="0">
                <a:solidFill>
                  <a:srgbClr val="FFC000"/>
                </a:solidFill>
              </a:rPr>
              <a:t>reaction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Simple effective witness </a:t>
            </a:r>
          </a:p>
          <a:p>
            <a:r>
              <a:rPr lang="en-US" sz="3600" dirty="0">
                <a:solidFill>
                  <a:schemeClr val="bg1"/>
                </a:solidFill>
              </a:rPr>
              <a:t>"I met Jesus, He changed my life" (forgot her water pot in zeal for souls)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8579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  <a:cs typeface="Times New Roman"/>
              </a:rPr>
              <a:t>DETAILED NOTES</a:t>
            </a:r>
            <a:endParaRPr lang="en-US" sz="40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"</a:t>
            </a:r>
            <a:r>
              <a:rPr lang="en-US" sz="3600" dirty="0">
                <a:solidFill>
                  <a:schemeClr val="bg1"/>
                </a:solidFill>
              </a:rPr>
              <a:t>I met Jesus, He changed my life"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chemeClr val="bg1"/>
                </a:solidFill>
              </a:rPr>
              <a:t>forgot her water pot in zeal for souls)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Jonah</a:t>
            </a:r>
          </a:p>
          <a:p>
            <a:r>
              <a:rPr lang="en-US" sz="3600" dirty="0">
                <a:solidFill>
                  <a:schemeClr val="bg1"/>
                </a:solidFill>
              </a:rPr>
              <a:t>Paul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82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  <a:cs typeface="Times New Roman"/>
              </a:rPr>
              <a:t>DETAILED NOTES</a:t>
            </a:r>
            <a:endParaRPr lang="en-US" sz="40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One </a:t>
            </a:r>
            <a:r>
              <a:rPr lang="en-US" sz="3600" dirty="0">
                <a:solidFill>
                  <a:schemeClr val="bg1"/>
                </a:solidFill>
              </a:rPr>
              <a:t>individual transformed by Jesus is noticeable and attractive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Someone we think is too far gone</a:t>
            </a:r>
          </a:p>
          <a:p>
            <a:r>
              <a:rPr lang="en-US" sz="3600" dirty="0">
                <a:solidFill>
                  <a:schemeClr val="bg1"/>
                </a:solidFill>
              </a:rPr>
              <a:t>Woman of Samaria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34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  <a:cs typeface="Times New Roman"/>
              </a:rPr>
              <a:t>DETAILED NOTES</a:t>
            </a:r>
            <a:endParaRPr lang="en-US" sz="40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The Farmhands are </a:t>
            </a:r>
            <a:r>
              <a:rPr lang="en-US" sz="3600" u="sng" dirty="0">
                <a:solidFill>
                  <a:srgbClr val="FFC000"/>
                </a:solidFill>
              </a:rPr>
              <a:t>Busy</a:t>
            </a:r>
            <a:r>
              <a:rPr lang="en-US" sz="3600" dirty="0">
                <a:solidFill>
                  <a:schemeClr val="bg1"/>
                </a:solidFill>
              </a:rPr>
              <a:t> (vv. 31-38) - (the witnesses were Jesus and the Samaritan woman, but not yet the disciples) </a:t>
            </a:r>
          </a:p>
          <a:p>
            <a:r>
              <a:rPr lang="en-US" sz="3600" dirty="0">
                <a:solidFill>
                  <a:schemeClr val="bg1"/>
                </a:solidFill>
              </a:rPr>
              <a:t>God’s Will Must be Finished </a:t>
            </a: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Nothing is more </a:t>
            </a:r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satisfying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 than leading someone to Christ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Farm Terms used in parables 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73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FFC000"/>
                </a:solidFill>
                <a:ea typeface="Calibri"/>
                <a:cs typeface="Times New Roman"/>
              </a:rPr>
              <a:t>DETAILED NOTES</a:t>
            </a:r>
            <a:endParaRPr lang="en-US" sz="40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Field</a:t>
            </a:r>
            <a:r>
              <a:rPr lang="en-US" sz="3600" dirty="0">
                <a:solidFill>
                  <a:srgbClr val="FFC000"/>
                </a:solidFill>
                <a:ea typeface="Times New Roman"/>
              </a:rPr>
              <a:t> 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is the world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Good </a:t>
            </a:r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seed</a:t>
            </a:r>
            <a:r>
              <a:rPr lang="en-US" sz="3600" dirty="0">
                <a:solidFill>
                  <a:srgbClr val="FFC000"/>
                </a:solidFill>
                <a:ea typeface="Times New Roman"/>
              </a:rPr>
              <a:t> 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is the sons of the king and the word of God (His Word implanted in believers)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The harvest is </a:t>
            </a:r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now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God’s Field Must be </a:t>
            </a:r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Farmed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The problem is never that the harvest isn't ready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Times New Roman"/>
              </a:rPr>
              <a:t>The problem is that the </a:t>
            </a:r>
            <a:r>
              <a:rPr lang="en-US" sz="3600" u="sng" dirty="0">
                <a:solidFill>
                  <a:srgbClr val="FFC000"/>
                </a:solidFill>
                <a:ea typeface="Times New Roman"/>
              </a:rPr>
              <a:t>workers</a:t>
            </a:r>
            <a:r>
              <a:rPr lang="en-US" sz="3600" dirty="0">
                <a:solidFill>
                  <a:srgbClr val="FFC000"/>
                </a:solidFill>
                <a:ea typeface="Times New Roman"/>
              </a:rPr>
              <a:t> </a:t>
            </a:r>
            <a:r>
              <a:rPr lang="en-US" sz="3600" dirty="0">
                <a:solidFill>
                  <a:schemeClr val="bg1"/>
                </a:solidFill>
                <a:ea typeface="Times New Roman"/>
              </a:rPr>
              <a:t>are not ready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449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481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5_Default Design</vt:lpstr>
      <vt:lpstr>PowerPoint Presentation</vt:lpstr>
      <vt:lpstr>MESSAGE SUMMARY</vt:lpstr>
      <vt:lpstr>MESSAGE SUMMARY</vt:lpstr>
      <vt:lpstr>DETAILED NOTES</vt:lpstr>
      <vt:lpstr>DETAILED NOTES</vt:lpstr>
      <vt:lpstr>DETAILED NOTES</vt:lpstr>
      <vt:lpstr>DETAILED NOTES</vt:lpstr>
      <vt:lpstr>DETAILED NOTES</vt:lpstr>
      <vt:lpstr>DETAILED NOTES</vt:lpstr>
      <vt:lpstr>DETAILED NOTES</vt:lpstr>
      <vt:lpstr>DETAILED NOTES</vt:lpstr>
      <vt:lpstr>DETAILED NOTES</vt:lpstr>
      <vt:lpstr>DETAILED NOTES</vt:lpstr>
      <vt:lpstr>DETAILED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</dc:creator>
  <cp:lastModifiedBy>Del</cp:lastModifiedBy>
  <cp:revision>248</cp:revision>
  <dcterms:created xsi:type="dcterms:W3CDTF">2012-02-21T20:26:28Z</dcterms:created>
  <dcterms:modified xsi:type="dcterms:W3CDTF">2014-09-08T17:54:12Z</dcterms:modified>
</cp:coreProperties>
</file>